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8" r:id="rId3"/>
    <p:sldId id="298" r:id="rId4"/>
    <p:sldId id="310" r:id="rId5"/>
    <p:sldId id="311" r:id="rId6"/>
    <p:sldId id="293" r:id="rId7"/>
    <p:sldId id="294" r:id="rId8"/>
    <p:sldId id="296" r:id="rId9"/>
    <p:sldId id="299" r:id="rId10"/>
    <p:sldId id="300" r:id="rId11"/>
    <p:sldId id="301" r:id="rId12"/>
    <p:sldId id="302" r:id="rId13"/>
    <p:sldId id="303" r:id="rId14"/>
    <p:sldId id="304" r:id="rId15"/>
    <p:sldId id="306" r:id="rId16"/>
    <p:sldId id="309" r:id="rId1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9" autoAdjust="0"/>
    <p:restoredTop sz="94718" autoAdjust="0"/>
  </p:normalViewPr>
  <p:slideViewPr>
    <p:cSldViewPr>
      <p:cViewPr varScale="1">
        <p:scale>
          <a:sx n="109" d="100"/>
          <a:sy n="109" d="100"/>
        </p:scale>
        <p:origin x="12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48F6EFB-82F5-425B-8685-D7C341189D8F}" type="datetimeFigureOut">
              <a:rPr lang="de-DE"/>
              <a:pPr>
                <a:defRPr/>
              </a:pPr>
              <a:t>25.05.2020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BC79314-8358-4B7B-9B42-11E4E7C8A7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837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5F5793-11B0-4BE2-B8BE-C49CEA9519D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0619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D29B9F6-BBD6-4060-8A23-4D2E26013CCC}" type="slidenum">
              <a:rPr lang="de-DE" altLang="de-DE" smtClean="0"/>
              <a:pPr eaLnBrk="1" hangingPunct="1">
                <a:spcBef>
                  <a:spcPct val="0"/>
                </a:spcBef>
              </a:pPr>
              <a:t>1</a:t>
            </a:fld>
            <a:endParaRPr lang="de-DE" altLang="de-DE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DB67F93-B842-4B1B-806A-7B2FEB1B2FD3}" type="slidenum">
              <a:rPr lang="de-DE" altLang="de-DE" smtClean="0"/>
              <a:pPr eaLnBrk="1" hangingPunct="1">
                <a:spcBef>
                  <a:spcPct val="0"/>
                </a:spcBef>
              </a:pPr>
              <a:t>10</a:t>
            </a:fld>
            <a:endParaRPr lang="de-DE" altLang="de-DE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0E2876B-23F9-4227-9D65-E4AB87009407}" type="slidenum">
              <a:rPr lang="de-DE" altLang="de-DE" smtClean="0"/>
              <a:pPr eaLnBrk="1" hangingPunct="1">
                <a:spcBef>
                  <a:spcPct val="0"/>
                </a:spcBef>
              </a:pPr>
              <a:t>11</a:t>
            </a:fld>
            <a:endParaRPr lang="de-DE" altLang="de-DE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ABACC7F-9458-420E-BA05-C1687B82282B}" type="slidenum">
              <a:rPr lang="de-DE" altLang="de-DE" smtClean="0"/>
              <a:pPr eaLnBrk="1" hangingPunct="1">
                <a:spcBef>
                  <a:spcPct val="0"/>
                </a:spcBef>
              </a:pPr>
              <a:t>12</a:t>
            </a:fld>
            <a:endParaRPr lang="de-DE" altLang="de-DE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35D6EC-A4E7-4D0D-8B61-055E309FF286}" type="slidenum">
              <a:rPr lang="de-DE" altLang="de-DE" smtClean="0"/>
              <a:pPr eaLnBrk="1" hangingPunct="1">
                <a:spcBef>
                  <a:spcPct val="0"/>
                </a:spcBef>
              </a:pPr>
              <a:t>13</a:t>
            </a:fld>
            <a:endParaRPr lang="de-DE" altLang="de-DE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0CDD41E-9C6A-4B5F-843B-9D347A7D0F41}" type="slidenum">
              <a:rPr lang="de-DE" altLang="de-DE" smtClean="0"/>
              <a:pPr eaLnBrk="1" hangingPunct="1">
                <a:spcBef>
                  <a:spcPct val="0"/>
                </a:spcBef>
              </a:pPr>
              <a:t>14</a:t>
            </a:fld>
            <a:endParaRPr lang="de-DE" altLang="de-DE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7605505-0E1F-4D6C-AA74-14D134E4CE35}" type="slidenum">
              <a:rPr lang="de-DE" altLang="de-DE" smtClean="0"/>
              <a:pPr eaLnBrk="1" hangingPunct="1">
                <a:spcBef>
                  <a:spcPct val="0"/>
                </a:spcBef>
              </a:pPr>
              <a:t>15</a:t>
            </a:fld>
            <a:endParaRPr lang="de-DE" altLang="de-DE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516E8F9-B31F-4B7D-91AC-80ADD8516D25}" type="slidenum">
              <a:rPr lang="de-DE" altLang="de-DE" smtClean="0"/>
              <a:pPr eaLnBrk="1" hangingPunct="1">
                <a:spcBef>
                  <a:spcPct val="0"/>
                </a:spcBef>
              </a:pPr>
              <a:t>16</a:t>
            </a:fld>
            <a:endParaRPr lang="de-DE" altLang="de-D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0D599A3-D302-42FA-9A1A-33EFAF0879CB}" type="slidenum">
              <a:rPr lang="de-DE" altLang="de-DE" smtClean="0"/>
              <a:pPr eaLnBrk="1" hangingPunct="1">
                <a:spcBef>
                  <a:spcPct val="0"/>
                </a:spcBef>
              </a:pPr>
              <a:t>2</a:t>
            </a:fld>
            <a:endParaRPr lang="de-DE" altLang="de-DE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E7BDD7C-E3CE-45FD-B2CF-CF08D33F68E9}" type="slidenum">
              <a:rPr lang="de-DE" altLang="de-DE" smtClean="0"/>
              <a:pPr eaLnBrk="1" hangingPunct="1">
                <a:spcBef>
                  <a:spcPct val="0"/>
                </a:spcBef>
              </a:pPr>
              <a:t>3</a:t>
            </a:fld>
            <a:endParaRPr lang="de-DE" altLang="de-DE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61B585-CC80-494F-AE1E-082C2210321A}" type="slidenum">
              <a:rPr lang="de-DE" altLang="de-DE" smtClean="0"/>
              <a:pPr eaLnBrk="1" hangingPunct="1">
                <a:spcBef>
                  <a:spcPct val="0"/>
                </a:spcBef>
              </a:pPr>
              <a:t>4</a:t>
            </a:fld>
            <a:endParaRPr lang="de-DE" altLang="de-DE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A3AD23-1353-4779-9394-D28ABC2B6168}" type="slidenum">
              <a:rPr lang="de-DE" altLang="de-DE" smtClean="0"/>
              <a:pPr eaLnBrk="1" hangingPunct="1">
                <a:spcBef>
                  <a:spcPct val="0"/>
                </a:spcBef>
              </a:pPr>
              <a:t>5</a:t>
            </a:fld>
            <a:endParaRPr lang="de-DE" altLang="de-DE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11AFA35-7073-44CD-A5D3-B0800C5539AD}" type="slidenum">
              <a:rPr lang="de-DE" altLang="de-DE" smtClean="0"/>
              <a:pPr eaLnBrk="1" hangingPunct="1">
                <a:spcBef>
                  <a:spcPct val="0"/>
                </a:spcBef>
              </a:pPr>
              <a:t>6</a:t>
            </a:fld>
            <a:endParaRPr lang="de-DE" altLang="de-DE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32D721E-CD65-49BA-B845-1ACFB8E0169B}" type="slidenum">
              <a:rPr lang="de-DE" altLang="de-DE" smtClean="0"/>
              <a:pPr eaLnBrk="1" hangingPunct="1">
                <a:spcBef>
                  <a:spcPct val="0"/>
                </a:spcBef>
              </a:pPr>
              <a:t>7</a:t>
            </a:fld>
            <a:endParaRPr lang="de-DE" altLang="de-DE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0D8B7CA-F461-4494-A5EE-6E4C0A2082B6}" type="slidenum">
              <a:rPr lang="de-DE" altLang="de-DE" smtClean="0"/>
              <a:pPr eaLnBrk="1" hangingPunct="1">
                <a:spcBef>
                  <a:spcPct val="0"/>
                </a:spcBef>
              </a:pPr>
              <a:t>8</a:t>
            </a:fld>
            <a:endParaRPr lang="de-DE" altLang="de-DE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4485B0-6F7C-429F-9D36-A366A45F9DAD}" type="slidenum">
              <a:rPr lang="de-DE" altLang="de-DE" smtClean="0"/>
              <a:pPr eaLnBrk="1" hangingPunct="1">
                <a:spcBef>
                  <a:spcPct val="0"/>
                </a:spcBef>
              </a:pPr>
              <a:t>9</a:t>
            </a:fld>
            <a:endParaRPr lang="de-DE" altLang="de-DE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CB939-60AB-47CF-8803-6596E2D2CDE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564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9C5FE-1304-4779-8E4D-554660B170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268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9711D-5F6C-4C82-8504-C024768FC2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440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91925-7FE9-4DDF-A6C0-13DA889FB7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70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6985E-83AC-4CEF-B90D-FD0AD945EA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59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5B5ED-73FD-416F-9E44-AF33FC25FF3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9884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11C6A-031A-4CC9-AFE2-07C875ED750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6000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68B0C-E77C-432B-B570-3188A420C6D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32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76F5F-F51D-4E2F-836B-2D8BA440AA0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3219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FB798-455C-4366-B307-31D6BAC7843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77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3225D-B548-461B-B1D7-6D3F223FF21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8037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F044EA0-8E6A-4539-AA8B-D0F6873E357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de-DE" altLang="de-DE" b="1" smtClean="0">
                <a:latin typeface="Arial" charset="0"/>
                <a:cs typeface="Arial" charset="0"/>
              </a:rPr>
              <a:t>Gemeinsames Projekt des </a:t>
            </a:r>
            <a:br>
              <a:rPr lang="de-DE" altLang="de-DE" b="1" smtClean="0">
                <a:latin typeface="Arial" charset="0"/>
                <a:cs typeface="Arial" charset="0"/>
              </a:rPr>
            </a:br>
            <a:r>
              <a:rPr lang="de-DE" altLang="de-DE" b="1" smtClean="0">
                <a:latin typeface="Arial" charset="0"/>
                <a:cs typeface="Arial" charset="0"/>
              </a:rPr>
              <a:t>Bayerischen Staatsministeriums für Unterricht und Kultus </a:t>
            </a:r>
            <a:br>
              <a:rPr lang="de-DE" altLang="de-DE" b="1" smtClean="0">
                <a:latin typeface="Arial" charset="0"/>
                <a:cs typeface="Arial" charset="0"/>
              </a:rPr>
            </a:br>
            <a:r>
              <a:rPr lang="de-DE" altLang="de-DE" b="1" smtClean="0">
                <a:latin typeface="Arial" charset="0"/>
                <a:cs typeface="Arial" charset="0"/>
              </a:rPr>
              <a:t>und der Stiftung </a:t>
            </a:r>
            <a:br>
              <a:rPr lang="de-DE" altLang="de-DE" b="1" smtClean="0">
                <a:latin typeface="Arial" charset="0"/>
                <a:cs typeface="Arial" charset="0"/>
              </a:rPr>
            </a:br>
            <a:r>
              <a:rPr lang="de-DE" altLang="de-DE" b="1" smtClean="0">
                <a:latin typeface="Arial" charset="0"/>
                <a:cs typeface="Arial" charset="0"/>
              </a:rPr>
              <a:t>Bildungspakt Bayern</a:t>
            </a:r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2571750" y="857250"/>
            <a:ext cx="396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372221"/>
                </a:solidFill>
                <a:latin typeface="Arial" charset="0"/>
                <a:cs typeface="Arial" charset="0"/>
              </a:rPr>
              <a:t>Berufsausbildung und </a:t>
            </a:r>
            <a:r>
              <a:rPr lang="de-DE" altLang="de-DE" sz="2400">
                <a:solidFill>
                  <a:schemeClr val="tx2"/>
                </a:solidFill>
              </a:rPr>
              <a:t/>
            </a:r>
            <a:br>
              <a:rPr lang="de-DE" altLang="de-DE" sz="2400">
                <a:solidFill>
                  <a:schemeClr val="tx2"/>
                </a:solidFill>
              </a:rPr>
            </a:br>
            <a:r>
              <a:rPr lang="de-DE" altLang="de-DE" sz="2400" b="1">
                <a:solidFill>
                  <a:srgbClr val="372221"/>
                </a:solidFill>
                <a:latin typeface="Arial" charset="0"/>
                <a:cs typeface="Arial" charset="0"/>
              </a:rPr>
              <a:t>Fachhochschulreife</a:t>
            </a:r>
            <a:r>
              <a:rPr lang="de-DE" altLang="de-DE" sz="1400" b="1">
                <a:solidFill>
                  <a:srgbClr val="372221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2052" name="Picture 11" descr="BOAL-logo_kur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347788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60350"/>
            <a:ext cx="1011238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Grafik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214313"/>
            <a:ext cx="23717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"/>
          <p:cNvSpPr>
            <a:spLocks noChangeArrowheads="1"/>
          </p:cNvSpPr>
          <p:nvPr/>
        </p:nvSpPr>
        <p:spPr bwMode="auto">
          <a:xfrm>
            <a:off x="2571750" y="857250"/>
            <a:ext cx="396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372221"/>
                </a:solidFill>
                <a:latin typeface="Arial" charset="0"/>
                <a:cs typeface="Arial" charset="0"/>
              </a:rPr>
              <a:t>Berufsausbildung und </a:t>
            </a:r>
            <a:r>
              <a:rPr lang="de-DE" altLang="de-DE" sz="2400">
                <a:solidFill>
                  <a:schemeClr val="tx2"/>
                </a:solidFill>
              </a:rPr>
              <a:t/>
            </a:r>
            <a:br>
              <a:rPr lang="de-DE" altLang="de-DE" sz="2400">
                <a:solidFill>
                  <a:schemeClr val="tx2"/>
                </a:solidFill>
              </a:rPr>
            </a:br>
            <a:r>
              <a:rPr lang="de-DE" altLang="de-DE" sz="2400" b="1">
                <a:solidFill>
                  <a:srgbClr val="372221"/>
                </a:solidFill>
                <a:latin typeface="Arial" charset="0"/>
                <a:cs typeface="Arial" charset="0"/>
              </a:rPr>
              <a:t>Fachhochschulreife</a:t>
            </a:r>
            <a:r>
              <a:rPr lang="de-DE" altLang="de-DE" sz="1400" b="1">
                <a:solidFill>
                  <a:srgbClr val="372221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11267" name="Picture 11" descr="BOAL-logo_kur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347788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60350"/>
            <a:ext cx="1011238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42938" y="2000250"/>
            <a:ext cx="78581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spcBef>
                <a:spcPct val="20000"/>
              </a:spcBef>
              <a:buFont typeface="+mj-lt"/>
              <a:buAutoNum type="arabicPeriod" startAt="4"/>
              <a:defRPr/>
            </a:pPr>
            <a:r>
              <a:rPr lang="de-DE" b="1" u="sng" kern="0" dirty="0">
                <a:solidFill>
                  <a:srgbClr val="000000"/>
                </a:solidFill>
                <a:latin typeface="Arial Narrow" pitchFamily="34" charset="0"/>
                <a:cs typeface="Times New Roman"/>
              </a:rPr>
              <a:t>Probezeit/Beendigung der Ausbildung in </a:t>
            </a:r>
            <a:r>
              <a:rPr lang="de-DE" b="1" u="sng" kern="0" dirty="0" err="1">
                <a:solidFill>
                  <a:srgbClr val="000000"/>
                </a:solidFill>
                <a:latin typeface="Arial Narrow" pitchFamily="34" charset="0"/>
                <a:cs typeface="Times New Roman"/>
              </a:rPr>
              <a:t>BSPlus</a:t>
            </a:r>
            <a:r>
              <a:rPr lang="de-DE" kern="0" dirty="0">
                <a:latin typeface="Arial Narrow" pitchFamily="34" charset="0"/>
              </a:rPr>
              <a:t/>
            </a:r>
            <a:br>
              <a:rPr lang="de-DE" kern="0" dirty="0">
                <a:latin typeface="Arial Narrow" pitchFamily="34" charset="0"/>
              </a:rPr>
            </a:br>
            <a:endParaRPr lang="de-DE" kern="0" dirty="0">
              <a:latin typeface="Arial Narrow" pitchFamily="34" charset="0"/>
            </a:endParaRPr>
          </a:p>
          <a:p>
            <a:pPr marL="533400" indent="-533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e-DE" dirty="0">
                <a:latin typeface="Arial Narrow" pitchFamily="34" charset="0"/>
                <a:cs typeface="Arial" charset="0"/>
              </a:rPr>
              <a:t>Keine Fortsetzung der Ausbildung, </a:t>
            </a:r>
          </a:p>
          <a:p>
            <a:pPr>
              <a:spcBef>
                <a:spcPct val="20000"/>
              </a:spcBef>
              <a:defRPr/>
            </a:pPr>
            <a:r>
              <a:rPr lang="de-DE" dirty="0">
                <a:latin typeface="Arial Narrow" pitchFamily="34" charset="0"/>
                <a:cs typeface="Arial" charset="0"/>
              </a:rPr>
              <a:t>	wenn im Jahreszeugnis die Leistungen </a:t>
            </a:r>
            <a:r>
              <a:rPr lang="de-DE" b="1" dirty="0">
                <a:latin typeface="Arial Narrow" pitchFamily="34" charset="0"/>
                <a:cs typeface="Arial" charset="0"/>
              </a:rPr>
              <a:t>in einem Fach </a:t>
            </a:r>
            <a:r>
              <a:rPr lang="de-DE" dirty="0">
                <a:latin typeface="Arial Narrow" pitchFamily="34" charset="0"/>
                <a:cs typeface="Arial" charset="0"/>
              </a:rPr>
              <a:t>mit 	der </a:t>
            </a:r>
            <a:r>
              <a:rPr lang="de-DE" b="1" dirty="0">
                <a:latin typeface="Arial Narrow" pitchFamily="34" charset="0"/>
                <a:cs typeface="Arial" charset="0"/>
              </a:rPr>
              <a:t>Note 5</a:t>
            </a:r>
            <a:r>
              <a:rPr lang="de-DE" dirty="0">
                <a:latin typeface="Arial Narrow" pitchFamily="34" charset="0"/>
                <a:cs typeface="Arial" charset="0"/>
              </a:rPr>
              <a:t> oder schlechter bewertet sind.</a:t>
            </a:r>
          </a:p>
        </p:txBody>
      </p:sp>
      <p:pic>
        <p:nvPicPr>
          <p:cNvPr id="11270" name="Grafi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214313"/>
            <a:ext cx="23717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ChangeArrowheads="1"/>
          </p:cNvSpPr>
          <p:nvPr/>
        </p:nvSpPr>
        <p:spPr bwMode="auto">
          <a:xfrm>
            <a:off x="2571750" y="857250"/>
            <a:ext cx="396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372221"/>
                </a:solidFill>
                <a:latin typeface="Arial" charset="0"/>
                <a:cs typeface="Arial" charset="0"/>
              </a:rPr>
              <a:t>Berufsausbildung und </a:t>
            </a:r>
            <a:r>
              <a:rPr lang="de-DE" altLang="de-DE" sz="2400">
                <a:solidFill>
                  <a:schemeClr val="tx2"/>
                </a:solidFill>
              </a:rPr>
              <a:t/>
            </a:r>
            <a:br>
              <a:rPr lang="de-DE" altLang="de-DE" sz="2400">
                <a:solidFill>
                  <a:schemeClr val="tx2"/>
                </a:solidFill>
              </a:rPr>
            </a:br>
            <a:r>
              <a:rPr lang="de-DE" altLang="de-DE" sz="2400" b="1">
                <a:solidFill>
                  <a:srgbClr val="372221"/>
                </a:solidFill>
                <a:latin typeface="Arial" charset="0"/>
                <a:cs typeface="Arial" charset="0"/>
              </a:rPr>
              <a:t>Fachhochschulreife</a:t>
            </a:r>
            <a:r>
              <a:rPr lang="de-DE" altLang="de-DE" sz="1400" b="1">
                <a:solidFill>
                  <a:srgbClr val="372221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12291" name="Picture 11" descr="BOAL-logo_kur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347788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60350"/>
            <a:ext cx="1011238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42938" y="2000250"/>
            <a:ext cx="78581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Font typeface="Times New Roman" pitchFamily="18" charset="0"/>
              <a:buAutoNum type="arabicPeriod" startAt="5"/>
            </a:pPr>
            <a:r>
              <a:rPr lang="de-DE" altLang="de-DE" sz="2400" b="1" u="sng">
                <a:solidFill>
                  <a:srgbClr val="000000"/>
                </a:solidFill>
                <a:latin typeface="Arial Narrow" pitchFamily="34" charset="0"/>
              </a:rPr>
              <a:t>Leistungsnachweise</a:t>
            </a:r>
            <a:r>
              <a:rPr lang="de-DE" altLang="de-DE" sz="2400">
                <a:latin typeface="Arial Narrow" pitchFamily="34" charset="0"/>
              </a:rPr>
              <a:t/>
            </a:r>
            <a:br>
              <a:rPr lang="de-DE" altLang="de-DE" sz="2400">
                <a:latin typeface="Arial Narrow" pitchFamily="34" charset="0"/>
              </a:rPr>
            </a:br>
            <a:endParaRPr lang="de-DE" altLang="de-DE" sz="2400">
              <a:latin typeface="Arial Narrow" pitchFamily="34" charset="0"/>
            </a:endParaRPr>
          </a:p>
          <a:p>
            <a:pPr eaLnBrk="1" hangingPunct="1"/>
            <a:r>
              <a:rPr lang="de-DE" altLang="de-DE" sz="2400">
                <a:latin typeface="Arial Narrow" pitchFamily="34" charset="0"/>
                <a:cs typeface="Arial" charset="0"/>
              </a:rPr>
              <a:t>In jedem Unterrichtsfach werden </a:t>
            </a:r>
            <a:r>
              <a:rPr lang="de-DE" altLang="de-DE" sz="2400" b="1">
                <a:latin typeface="Arial Narrow" pitchFamily="34" charset="0"/>
                <a:cs typeface="Arial" charset="0"/>
              </a:rPr>
              <a:t>2 Schulaufgaben </a:t>
            </a:r>
            <a:r>
              <a:rPr lang="de-DE" altLang="de-DE" sz="2400">
                <a:latin typeface="Arial Narrow" pitchFamily="34" charset="0"/>
                <a:cs typeface="Arial" charset="0"/>
              </a:rPr>
              <a:t>und </a:t>
            </a:r>
            <a:br>
              <a:rPr lang="de-DE" altLang="de-DE" sz="2400">
                <a:latin typeface="Arial Narrow" pitchFamily="34" charset="0"/>
                <a:cs typeface="Arial" charset="0"/>
              </a:rPr>
            </a:br>
            <a:r>
              <a:rPr lang="de-DE" altLang="de-DE" sz="2400" b="1">
                <a:latin typeface="Arial Narrow" pitchFamily="34" charset="0"/>
                <a:cs typeface="Arial" charset="0"/>
              </a:rPr>
              <a:t>2 mündliche Leistungsnachweise</a:t>
            </a:r>
            <a:r>
              <a:rPr lang="de-DE" altLang="de-DE" sz="2400">
                <a:latin typeface="Arial Narrow" pitchFamily="34" charset="0"/>
                <a:cs typeface="Arial" charset="0"/>
              </a:rPr>
              <a:t> erbracht.</a:t>
            </a:r>
          </a:p>
          <a:p>
            <a:pPr eaLnBrk="1" hangingPunct="1"/>
            <a:r>
              <a:rPr lang="de-DE" altLang="de-DE" sz="2400">
                <a:latin typeface="Arial Narrow" pitchFamily="34" charset="0"/>
                <a:cs typeface="Arial" charset="0"/>
              </a:rPr>
              <a:t>Die Bewertung erfolgt </a:t>
            </a:r>
            <a:r>
              <a:rPr lang="de-DE" altLang="de-DE" sz="2400" b="1">
                <a:latin typeface="Arial Narrow" pitchFamily="34" charset="0"/>
                <a:cs typeface="Arial" charset="0"/>
              </a:rPr>
              <a:t>nach Noten</a:t>
            </a:r>
            <a:r>
              <a:rPr lang="de-DE" altLang="de-DE" sz="2400">
                <a:latin typeface="Arial Narrow" pitchFamily="34" charset="0"/>
                <a:cs typeface="Arial" charset="0"/>
              </a:rPr>
              <a:t>, nicht nach Punkten.</a:t>
            </a:r>
          </a:p>
          <a:p>
            <a:pPr eaLnBrk="1" hangingPunct="1"/>
            <a:endParaRPr lang="de-DE" altLang="de-DE" sz="2400">
              <a:latin typeface="Arial Narrow" pitchFamily="34" charset="0"/>
              <a:cs typeface="Arial" charset="0"/>
            </a:endParaRPr>
          </a:p>
          <a:p>
            <a:pPr eaLnBrk="1" hangingPunct="1"/>
            <a:endParaRPr lang="de-DE" altLang="de-DE" sz="2400">
              <a:latin typeface="Arial Narrow" pitchFamily="34" charset="0"/>
              <a:cs typeface="Arial" charset="0"/>
            </a:endParaRPr>
          </a:p>
        </p:txBody>
      </p:sp>
      <p:pic>
        <p:nvPicPr>
          <p:cNvPr id="12294" name="Grafi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214313"/>
            <a:ext cx="23717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ChangeArrowheads="1"/>
          </p:cNvSpPr>
          <p:nvPr/>
        </p:nvSpPr>
        <p:spPr bwMode="auto">
          <a:xfrm>
            <a:off x="2571750" y="857250"/>
            <a:ext cx="396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372221"/>
                </a:solidFill>
                <a:latin typeface="Arial" charset="0"/>
                <a:cs typeface="Arial" charset="0"/>
              </a:rPr>
              <a:t>Berufsausbildung und </a:t>
            </a:r>
            <a:r>
              <a:rPr lang="de-DE" altLang="de-DE" sz="2400">
                <a:solidFill>
                  <a:schemeClr val="tx2"/>
                </a:solidFill>
              </a:rPr>
              <a:t/>
            </a:r>
            <a:br>
              <a:rPr lang="de-DE" altLang="de-DE" sz="2400">
                <a:solidFill>
                  <a:schemeClr val="tx2"/>
                </a:solidFill>
              </a:rPr>
            </a:br>
            <a:r>
              <a:rPr lang="de-DE" altLang="de-DE" sz="2400" b="1">
                <a:solidFill>
                  <a:srgbClr val="372221"/>
                </a:solidFill>
                <a:latin typeface="Arial" charset="0"/>
                <a:cs typeface="Arial" charset="0"/>
              </a:rPr>
              <a:t>Fachhochschulreife</a:t>
            </a:r>
            <a:r>
              <a:rPr lang="de-DE" altLang="de-DE" sz="1400" b="1">
                <a:solidFill>
                  <a:srgbClr val="372221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13315" name="Picture 11" descr="BOAL-logo_kur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347788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60350"/>
            <a:ext cx="1011238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42938" y="2000250"/>
            <a:ext cx="78581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Font typeface="Times New Roman" pitchFamily="18" charset="0"/>
              <a:buAutoNum type="arabicPeriod" startAt="6"/>
            </a:pPr>
            <a:r>
              <a:rPr lang="de-DE" altLang="de-DE" sz="2400" b="1" u="sng">
                <a:solidFill>
                  <a:srgbClr val="000000"/>
                </a:solidFill>
                <a:latin typeface="Arial Narrow" pitchFamily="34" charset="0"/>
              </a:rPr>
              <a:t>Zustimmung der Betriebe</a:t>
            </a:r>
            <a:r>
              <a:rPr lang="de-DE" altLang="de-DE" sz="2400">
                <a:latin typeface="Arial Narrow" pitchFamily="34" charset="0"/>
              </a:rPr>
              <a:t/>
            </a:r>
            <a:br>
              <a:rPr lang="de-DE" altLang="de-DE" sz="2400">
                <a:latin typeface="Arial Narrow" pitchFamily="34" charset="0"/>
              </a:rPr>
            </a:br>
            <a:endParaRPr lang="de-DE" altLang="de-DE" sz="2400">
              <a:latin typeface="Arial Narrow" pitchFamily="34" charset="0"/>
            </a:endParaRPr>
          </a:p>
          <a:p>
            <a:pPr algn="just" eaLnBrk="1" hangingPunct="1"/>
            <a:r>
              <a:rPr lang="de-DE" altLang="de-DE" sz="2400">
                <a:latin typeface="Arial Narrow" pitchFamily="34" charset="0"/>
                <a:cs typeface="Arial" charset="0"/>
              </a:rPr>
              <a:t>Eine Zustimmung des Ausbildungsbetriebes ist </a:t>
            </a:r>
            <a:r>
              <a:rPr lang="de-DE" altLang="de-DE" sz="2400" b="1">
                <a:latin typeface="Arial Narrow" pitchFamily="34" charset="0"/>
                <a:cs typeface="Arial" charset="0"/>
              </a:rPr>
              <a:t>nicht erforderlich</a:t>
            </a:r>
            <a:r>
              <a:rPr lang="de-DE" altLang="de-DE" sz="2400">
                <a:latin typeface="Arial Narrow" pitchFamily="34" charset="0"/>
                <a:cs typeface="Arial" charset="0"/>
              </a:rPr>
              <a:t>.</a:t>
            </a:r>
          </a:p>
          <a:p>
            <a:pPr algn="just" eaLnBrk="1" hangingPunct="1"/>
            <a:r>
              <a:rPr lang="de-DE" altLang="de-DE" sz="2400">
                <a:latin typeface="Arial Narrow" pitchFamily="34" charset="0"/>
                <a:cs typeface="Arial" charset="0"/>
              </a:rPr>
              <a:t>Der Ausbildungsbetrieb muss jedoch </a:t>
            </a:r>
            <a:r>
              <a:rPr lang="de-DE" altLang="de-DE" sz="2400" b="1">
                <a:latin typeface="Arial Narrow" pitchFamily="34" charset="0"/>
                <a:cs typeface="Arial" charset="0"/>
              </a:rPr>
              <a:t>informiert</a:t>
            </a:r>
            <a:r>
              <a:rPr lang="de-DE" altLang="de-DE" sz="2400">
                <a:latin typeface="Arial Narrow" pitchFamily="34" charset="0"/>
                <a:cs typeface="Arial" charset="0"/>
              </a:rPr>
              <a:t> werden, damit eine eventuelle Freistellung für den Unterricht auch gewährleistet ist.</a:t>
            </a:r>
          </a:p>
          <a:p>
            <a:pPr algn="just" eaLnBrk="1" hangingPunct="1"/>
            <a:endParaRPr lang="de-DE" altLang="de-DE" sz="2400">
              <a:latin typeface="Arial Narrow" pitchFamily="34" charset="0"/>
              <a:cs typeface="Arial" charset="0"/>
            </a:endParaRPr>
          </a:p>
        </p:txBody>
      </p:sp>
      <p:pic>
        <p:nvPicPr>
          <p:cNvPr id="13318" name="Grafi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214313"/>
            <a:ext cx="23717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ChangeArrowheads="1"/>
          </p:cNvSpPr>
          <p:nvPr/>
        </p:nvSpPr>
        <p:spPr bwMode="auto">
          <a:xfrm>
            <a:off x="2571750" y="857250"/>
            <a:ext cx="396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372221"/>
                </a:solidFill>
                <a:latin typeface="Arial" charset="0"/>
                <a:cs typeface="Arial" charset="0"/>
              </a:rPr>
              <a:t>Berufsausbildung und </a:t>
            </a:r>
            <a:r>
              <a:rPr lang="de-DE" altLang="de-DE" sz="2400">
                <a:solidFill>
                  <a:schemeClr val="tx2"/>
                </a:solidFill>
              </a:rPr>
              <a:t/>
            </a:r>
            <a:br>
              <a:rPr lang="de-DE" altLang="de-DE" sz="2400">
                <a:solidFill>
                  <a:schemeClr val="tx2"/>
                </a:solidFill>
              </a:rPr>
            </a:br>
            <a:r>
              <a:rPr lang="de-DE" altLang="de-DE" sz="2400" b="1">
                <a:solidFill>
                  <a:srgbClr val="372221"/>
                </a:solidFill>
                <a:latin typeface="Arial" charset="0"/>
                <a:cs typeface="Arial" charset="0"/>
              </a:rPr>
              <a:t>Fachhochschulreife</a:t>
            </a:r>
            <a:r>
              <a:rPr lang="de-DE" altLang="de-DE" sz="1400" b="1">
                <a:solidFill>
                  <a:srgbClr val="372221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14339" name="Picture 11" descr="BOAL-logo_kur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347788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60350"/>
            <a:ext cx="1011238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42938" y="2000250"/>
            <a:ext cx="78581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Font typeface="Times New Roman" pitchFamily="18" charset="0"/>
              <a:buAutoNum type="arabicPeriod" startAt="7"/>
            </a:pPr>
            <a:r>
              <a:rPr lang="de-DE" altLang="de-DE" sz="2400" b="1" u="sng">
                <a:solidFill>
                  <a:srgbClr val="000000"/>
                </a:solidFill>
                <a:latin typeface="Arial Narrow" pitchFamily="34" charset="0"/>
              </a:rPr>
              <a:t>Zeugnisse</a:t>
            </a:r>
            <a:r>
              <a:rPr lang="de-DE" altLang="de-DE" sz="2400">
                <a:latin typeface="Arial Narrow" pitchFamily="34" charset="0"/>
              </a:rPr>
              <a:t/>
            </a:r>
            <a:br>
              <a:rPr lang="de-DE" altLang="de-DE" sz="2400">
                <a:latin typeface="Arial Narrow" pitchFamily="34" charset="0"/>
              </a:rPr>
            </a:br>
            <a:endParaRPr lang="de-DE" altLang="de-DE" sz="2400">
              <a:latin typeface="Arial Narrow" pitchFamily="34" charset="0"/>
            </a:endParaRPr>
          </a:p>
          <a:p>
            <a:pPr algn="just" eaLnBrk="1" hangingPunct="1"/>
            <a:r>
              <a:rPr lang="de-DE" altLang="de-DE" sz="2400">
                <a:latin typeface="Arial Narrow" pitchFamily="34" charset="0"/>
                <a:cs typeface="Arial" charset="0"/>
              </a:rPr>
              <a:t>Die Zeugnisse (10./11. Kl.) enthalten die Jahresfortgangsergeb-nisse (ohne Bemerkungen über Mitarbeit und Verhalten).</a:t>
            </a:r>
            <a:r>
              <a:rPr lang="de-DE" altLang="de-DE" sz="2400" b="1">
                <a:latin typeface="Arial Narrow" pitchFamily="34" charset="0"/>
                <a:cs typeface="Arial" charset="0"/>
              </a:rPr>
              <a:t> </a:t>
            </a:r>
          </a:p>
          <a:p>
            <a:pPr algn="just" eaLnBrk="1" hangingPunct="1"/>
            <a:r>
              <a:rPr lang="de-DE" altLang="de-DE" sz="2400" b="1">
                <a:latin typeface="Arial Narrow" pitchFamily="34" charset="0"/>
                <a:cs typeface="Arial" charset="0"/>
              </a:rPr>
              <a:t>Nach</a:t>
            </a:r>
            <a:r>
              <a:rPr lang="de-DE" altLang="de-DE" sz="2400">
                <a:latin typeface="Arial Narrow" pitchFamily="34" charset="0"/>
                <a:cs typeface="Arial" charset="0"/>
              </a:rPr>
              <a:t> </a:t>
            </a:r>
            <a:r>
              <a:rPr lang="de-DE" altLang="de-DE" sz="2400" b="1">
                <a:latin typeface="Arial Narrow" pitchFamily="34" charset="0"/>
                <a:cs typeface="Arial" charset="0"/>
              </a:rPr>
              <a:t>Bestehen der Ergänzungsprüfung in den Fächern Deutsch, Englisch und Mathematik</a:t>
            </a:r>
            <a:r>
              <a:rPr lang="de-DE" altLang="de-DE" sz="2400">
                <a:latin typeface="Arial Narrow" pitchFamily="34" charset="0"/>
                <a:cs typeface="Arial" charset="0"/>
              </a:rPr>
              <a:t> und der </a:t>
            </a:r>
            <a:r>
              <a:rPr lang="de-DE" altLang="de-DE" sz="2400" b="1">
                <a:latin typeface="Arial Narrow" pitchFamily="34" charset="0"/>
                <a:cs typeface="Arial" charset="0"/>
              </a:rPr>
              <a:t>erfolgreichen Berufsausbildung </a:t>
            </a:r>
            <a:r>
              <a:rPr lang="de-DE" altLang="de-DE" sz="2400">
                <a:latin typeface="Arial Narrow" pitchFamily="34" charset="0"/>
                <a:cs typeface="Arial" charset="0"/>
              </a:rPr>
              <a:t>wird das Zeugnis der Fachhochschulreife verliehen. (</a:t>
            </a:r>
            <a:r>
              <a:rPr lang="de-DE" altLang="de-DE" sz="2400">
                <a:latin typeface="Arial Narrow" pitchFamily="34" charset="0"/>
              </a:rPr>
              <a:t>Die Prüfungen in den Fächern Englisch, Mathematik und Deutsch erfolgt </a:t>
            </a:r>
            <a:r>
              <a:rPr lang="de-DE" altLang="de-DE" sz="2400">
                <a:latin typeface="Arial Narrow" pitchFamily="34" charset="0"/>
                <a:cs typeface="Arial" charset="0"/>
              </a:rPr>
              <a:t>nach der </a:t>
            </a:r>
            <a:r>
              <a:rPr lang="de-DE" altLang="de-DE" sz="2400" b="1">
                <a:latin typeface="Arial Narrow" pitchFamily="34" charset="0"/>
                <a:cs typeface="Arial" charset="0"/>
              </a:rPr>
              <a:t>Prüfungsordnung für die Ergänzungsprüfung zum Erwerb der Fachhochschulreife - ErgPOFHR</a:t>
            </a:r>
            <a:r>
              <a:rPr lang="de-DE" altLang="de-DE" sz="2400">
                <a:latin typeface="Arial Narrow" pitchFamily="34" charset="0"/>
                <a:cs typeface="Arial" charset="0"/>
              </a:rPr>
              <a:t>).</a:t>
            </a:r>
            <a:endParaRPr lang="de-DE" altLang="de-DE" sz="2400">
              <a:latin typeface="Arial Narrow" pitchFamily="34" charset="0"/>
            </a:endParaRPr>
          </a:p>
          <a:p>
            <a:pPr eaLnBrk="1" hangingPunct="1"/>
            <a:endParaRPr lang="de-DE" altLang="de-DE" sz="2400">
              <a:latin typeface="Arial Narrow" pitchFamily="34" charset="0"/>
              <a:cs typeface="Arial" charset="0"/>
            </a:endParaRPr>
          </a:p>
        </p:txBody>
      </p:sp>
      <p:pic>
        <p:nvPicPr>
          <p:cNvPr id="14342" name="Grafi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214313"/>
            <a:ext cx="23717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"/>
          <p:cNvSpPr>
            <a:spLocks noChangeArrowheads="1"/>
          </p:cNvSpPr>
          <p:nvPr/>
        </p:nvSpPr>
        <p:spPr bwMode="auto">
          <a:xfrm>
            <a:off x="2571750" y="857250"/>
            <a:ext cx="396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372221"/>
                </a:solidFill>
                <a:latin typeface="Arial" charset="0"/>
                <a:cs typeface="Arial" charset="0"/>
              </a:rPr>
              <a:t>Berufsausbildung und </a:t>
            </a:r>
            <a:r>
              <a:rPr lang="de-DE" altLang="de-DE" sz="2400">
                <a:solidFill>
                  <a:schemeClr val="tx2"/>
                </a:solidFill>
              </a:rPr>
              <a:t/>
            </a:r>
            <a:br>
              <a:rPr lang="de-DE" altLang="de-DE" sz="2400">
                <a:solidFill>
                  <a:schemeClr val="tx2"/>
                </a:solidFill>
              </a:rPr>
            </a:br>
            <a:r>
              <a:rPr lang="de-DE" altLang="de-DE" sz="2400" b="1">
                <a:solidFill>
                  <a:srgbClr val="372221"/>
                </a:solidFill>
                <a:latin typeface="Arial" charset="0"/>
                <a:cs typeface="Arial" charset="0"/>
              </a:rPr>
              <a:t>Fachhochschulreife</a:t>
            </a:r>
            <a:r>
              <a:rPr lang="de-DE" altLang="de-DE" sz="1400" b="1">
                <a:solidFill>
                  <a:srgbClr val="372221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15363" name="Picture 11" descr="BOAL-logo_kur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347788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60350"/>
            <a:ext cx="1011238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42938" y="2000250"/>
            <a:ext cx="7858125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Font typeface="Times New Roman" pitchFamily="18" charset="0"/>
              <a:buAutoNum type="arabicPeriod" startAt="8"/>
            </a:pPr>
            <a:r>
              <a:rPr lang="de-DE" altLang="de-DE" sz="2400" b="1" u="sng" dirty="0">
                <a:solidFill>
                  <a:srgbClr val="000000"/>
                </a:solidFill>
                <a:latin typeface="Arial Narrow" pitchFamily="34" charset="0"/>
              </a:rPr>
              <a:t>Unterricht</a:t>
            </a:r>
            <a:r>
              <a:rPr lang="de-DE" altLang="de-DE" sz="2400" dirty="0">
                <a:latin typeface="Arial Narrow" pitchFamily="34" charset="0"/>
              </a:rPr>
              <a:t/>
            </a:r>
            <a:br>
              <a:rPr lang="de-DE" altLang="de-DE" sz="2400" dirty="0">
                <a:latin typeface="Arial Narrow" pitchFamily="34" charset="0"/>
              </a:rPr>
            </a:br>
            <a:endParaRPr lang="de-DE" altLang="de-DE" sz="2400" dirty="0">
              <a:latin typeface="Arial Narrow" pitchFamily="34" charset="0"/>
            </a:endParaRPr>
          </a:p>
          <a:p>
            <a:pPr algn="just" eaLnBrk="1" hangingPunct="1"/>
            <a:r>
              <a:rPr lang="de-DE" altLang="de-DE" sz="2400" dirty="0" smtClean="0">
                <a:latin typeface="Arial Narrow" pitchFamily="34" charset="0"/>
              </a:rPr>
              <a:t>Der Unterricht findet </a:t>
            </a:r>
            <a:r>
              <a:rPr lang="de-DE" altLang="de-DE" sz="2400" b="1" dirty="0">
                <a:latin typeface="Arial Narrow" pitchFamily="34" charset="0"/>
              </a:rPr>
              <a:t>mittwochabends</a:t>
            </a:r>
            <a:r>
              <a:rPr lang="de-DE" altLang="de-DE" sz="2400" dirty="0">
                <a:latin typeface="Arial Narrow" pitchFamily="34" charset="0"/>
              </a:rPr>
              <a:t> und zum Teil </a:t>
            </a:r>
            <a:r>
              <a:rPr lang="de-DE" altLang="de-DE" sz="2400" b="1" dirty="0">
                <a:latin typeface="Arial Narrow" pitchFamily="34" charset="0"/>
              </a:rPr>
              <a:t>samstagvormittags</a:t>
            </a:r>
            <a:r>
              <a:rPr lang="de-DE" altLang="de-DE" sz="2400" dirty="0">
                <a:latin typeface="Arial Narrow" pitchFamily="34" charset="0"/>
              </a:rPr>
              <a:t> (</a:t>
            </a:r>
            <a:r>
              <a:rPr lang="de-DE" altLang="de-DE" sz="2400" dirty="0" smtClean="0">
                <a:latin typeface="Arial Narrow" pitchFamily="34" charset="0"/>
              </a:rPr>
              <a:t>14-tägig</a:t>
            </a:r>
            <a:r>
              <a:rPr lang="de-DE" altLang="de-DE" sz="2400" dirty="0">
                <a:latin typeface="Arial Narrow" pitchFamily="34" charset="0"/>
              </a:rPr>
              <a:t>) </a:t>
            </a:r>
            <a:r>
              <a:rPr lang="de-DE" altLang="de-DE" sz="2400" dirty="0" smtClean="0">
                <a:latin typeface="Arial Narrow" pitchFamily="34" charset="0"/>
              </a:rPr>
              <a:t>statt. </a:t>
            </a:r>
            <a:endParaRPr lang="de-DE" altLang="de-DE" sz="2400" dirty="0">
              <a:latin typeface="Arial Narrow" pitchFamily="34" charset="0"/>
            </a:endParaRPr>
          </a:p>
          <a:p>
            <a:pPr algn="just" eaLnBrk="1" hangingPunct="1">
              <a:buFontTx/>
              <a:buNone/>
            </a:pPr>
            <a:endParaRPr lang="de-DE" altLang="de-DE" sz="2400" b="1" dirty="0">
              <a:latin typeface="Arial Narrow" pitchFamily="34" charset="0"/>
              <a:cs typeface="Arial" charset="0"/>
            </a:endParaRPr>
          </a:p>
        </p:txBody>
      </p:sp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684213" y="4005263"/>
            <a:ext cx="7858125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spcBef>
                <a:spcPct val="20000"/>
              </a:spcBef>
              <a:buFont typeface="+mj-lt"/>
              <a:buAutoNum type="arabicPeriod" startAt="9"/>
              <a:defRPr/>
            </a:pPr>
            <a:r>
              <a:rPr lang="de-DE" b="1" u="sng" kern="0" dirty="0">
                <a:solidFill>
                  <a:srgbClr val="000000"/>
                </a:solidFill>
                <a:latin typeface="Arial Narrow" pitchFamily="34" charset="0"/>
                <a:cs typeface="Times New Roman"/>
              </a:rPr>
              <a:t>Kosten</a:t>
            </a:r>
            <a:r>
              <a:rPr lang="de-DE" kern="0" dirty="0">
                <a:latin typeface="Arial Narrow" pitchFamily="34" charset="0"/>
              </a:rPr>
              <a:t/>
            </a:r>
            <a:br>
              <a:rPr lang="de-DE" kern="0" dirty="0">
                <a:latin typeface="Arial Narrow" pitchFamily="34" charset="0"/>
              </a:rPr>
            </a:br>
            <a:endParaRPr lang="de-DE" kern="0" dirty="0">
              <a:latin typeface="Arial Narrow" pitchFamily="34" charset="0"/>
            </a:endParaRPr>
          </a:p>
          <a:p>
            <a:pPr marL="533400" indent="-533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e-DE" dirty="0">
                <a:latin typeface="Arial Narrow" pitchFamily="34" charset="0"/>
              </a:rPr>
              <a:t>Keine, es besteht </a:t>
            </a:r>
            <a:r>
              <a:rPr lang="de-DE" b="1" dirty="0">
                <a:latin typeface="Arial Narrow" pitchFamily="34" charset="0"/>
              </a:rPr>
              <a:t>Lehr- und Lernmittelfreiheit</a:t>
            </a:r>
            <a:r>
              <a:rPr lang="de-DE" dirty="0">
                <a:latin typeface="Arial Narrow" pitchFamily="34" charset="0"/>
              </a:rPr>
              <a:t>. Es entstehen jedoch die </a:t>
            </a:r>
            <a:r>
              <a:rPr lang="de-DE" b="1" dirty="0">
                <a:latin typeface="Arial Narrow" pitchFamily="34" charset="0"/>
              </a:rPr>
              <a:t>üblichen Kosten </a:t>
            </a:r>
            <a:r>
              <a:rPr lang="de-DE" dirty="0">
                <a:latin typeface="Arial Narrow" pitchFamily="34" charset="0"/>
              </a:rPr>
              <a:t>für Fotokopien, Exkursionen u. a. </a:t>
            </a:r>
          </a:p>
          <a:p>
            <a:pPr marL="533400" indent="-533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e-DE" b="1" dirty="0">
                <a:latin typeface="Arial Narrow" pitchFamily="34" charset="0"/>
              </a:rPr>
              <a:t>BAföG kann nicht beantragt </a:t>
            </a:r>
            <a:r>
              <a:rPr lang="de-DE" dirty="0">
                <a:latin typeface="Arial Narrow" pitchFamily="34" charset="0"/>
              </a:rPr>
              <a:t>werden!</a:t>
            </a:r>
            <a:r>
              <a:rPr lang="de-DE" b="1" dirty="0">
                <a:latin typeface="Arial Narrow" pitchFamily="34" charset="0"/>
                <a:cs typeface="Arial" charset="0"/>
              </a:rPr>
              <a:t> </a:t>
            </a:r>
          </a:p>
        </p:txBody>
      </p:sp>
      <p:pic>
        <p:nvPicPr>
          <p:cNvPr id="15367" name="Grafik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214313"/>
            <a:ext cx="23717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ChangeArrowheads="1"/>
          </p:cNvSpPr>
          <p:nvPr/>
        </p:nvSpPr>
        <p:spPr bwMode="auto">
          <a:xfrm>
            <a:off x="2571750" y="857250"/>
            <a:ext cx="396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372221"/>
                </a:solidFill>
                <a:latin typeface="Arial" charset="0"/>
                <a:cs typeface="Arial" charset="0"/>
              </a:rPr>
              <a:t>Berufsausbildung und </a:t>
            </a:r>
            <a:r>
              <a:rPr lang="de-DE" altLang="de-DE" sz="2400">
                <a:solidFill>
                  <a:schemeClr val="tx2"/>
                </a:solidFill>
              </a:rPr>
              <a:t/>
            </a:r>
            <a:br>
              <a:rPr lang="de-DE" altLang="de-DE" sz="2400">
                <a:solidFill>
                  <a:schemeClr val="tx2"/>
                </a:solidFill>
              </a:rPr>
            </a:br>
            <a:r>
              <a:rPr lang="de-DE" altLang="de-DE" sz="2400" b="1">
                <a:solidFill>
                  <a:srgbClr val="372221"/>
                </a:solidFill>
                <a:latin typeface="Arial" charset="0"/>
                <a:cs typeface="Arial" charset="0"/>
              </a:rPr>
              <a:t>Fachhochschulreife</a:t>
            </a:r>
            <a:r>
              <a:rPr lang="de-DE" altLang="de-DE" sz="1400" b="1">
                <a:solidFill>
                  <a:srgbClr val="372221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16387" name="Picture 11" descr="BOAL-logo_kur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347788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60350"/>
            <a:ext cx="1011238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42938" y="2000250"/>
            <a:ext cx="78581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Font typeface="Times New Roman" pitchFamily="18" charset="0"/>
              <a:buAutoNum type="arabicPeriod" startAt="10"/>
            </a:pPr>
            <a:r>
              <a:rPr lang="de-DE" altLang="de-DE" sz="2400" b="1" u="sng" smtClean="0">
                <a:solidFill>
                  <a:srgbClr val="000000"/>
                </a:solidFill>
                <a:latin typeface="Arial Narrow" pitchFamily="34" charset="0"/>
              </a:rPr>
              <a:t>Anmeldung:</a:t>
            </a:r>
            <a:r>
              <a:rPr lang="de-DE" altLang="de-DE" sz="2400">
                <a:latin typeface="Arial Narrow" pitchFamily="34" charset="0"/>
              </a:rPr>
              <a:t/>
            </a:r>
            <a:br>
              <a:rPr lang="de-DE" altLang="de-DE" sz="2400">
                <a:latin typeface="Arial Narrow" pitchFamily="34" charset="0"/>
              </a:rPr>
            </a:br>
            <a:r>
              <a:rPr lang="de-DE" altLang="de-DE" sz="2400" smtClean="0">
                <a:latin typeface="Arial Narrow" pitchFamily="34" charset="0"/>
              </a:rPr>
              <a:t>- </a:t>
            </a:r>
            <a:r>
              <a:rPr lang="de-DE" altLang="de-DE" sz="2400" dirty="0">
                <a:latin typeface="Arial Narrow" pitchFamily="34" charset="0"/>
              </a:rPr>
              <a:t>ab Mitte </a:t>
            </a:r>
            <a:r>
              <a:rPr lang="de-DE" altLang="de-DE" sz="2400" dirty="0" smtClean="0">
                <a:latin typeface="Arial Narrow" pitchFamily="34" charset="0"/>
              </a:rPr>
              <a:t>Februar </a:t>
            </a:r>
            <a:r>
              <a:rPr lang="de-DE" altLang="de-DE" sz="2400" dirty="0">
                <a:latin typeface="Arial Narrow" pitchFamily="34" charset="0"/>
              </a:rPr>
              <a:t>für das </a:t>
            </a:r>
            <a:r>
              <a:rPr lang="de-DE" altLang="de-DE" sz="2400" dirty="0" smtClean="0">
                <a:latin typeface="Arial Narrow" pitchFamily="34" charset="0"/>
              </a:rPr>
              <a:t>aktuelle Schuljahr  </a:t>
            </a:r>
            <a:endParaRPr lang="de-DE" altLang="de-DE" sz="2400" dirty="0">
              <a:latin typeface="Arial Narrow" pitchFamily="34" charset="0"/>
            </a:endParaRPr>
          </a:p>
          <a:p>
            <a:pPr eaLnBrk="1" hangingPunct="1">
              <a:buFont typeface="Times New Roman" pitchFamily="18" charset="0"/>
              <a:buNone/>
            </a:pPr>
            <a:r>
              <a:rPr lang="de-DE" altLang="de-DE" sz="2400" dirty="0">
                <a:latin typeface="Arial Narrow" pitchFamily="34" charset="0"/>
              </a:rPr>
              <a:t>	an		</a:t>
            </a:r>
            <a:r>
              <a:rPr lang="de-DE" altLang="de-DE" sz="2400" b="1" dirty="0">
                <a:latin typeface="Arial Narrow" pitchFamily="34" charset="0"/>
              </a:rPr>
              <a:t>Staatliche Berufsschule Ostallgäu </a:t>
            </a:r>
          </a:p>
          <a:p>
            <a:pPr algn="ctr" eaLnBrk="1" hangingPunct="1">
              <a:buFontTx/>
              <a:buNone/>
            </a:pPr>
            <a:r>
              <a:rPr lang="de-DE" altLang="de-DE" sz="2400" b="1" dirty="0">
                <a:latin typeface="Arial Narrow" pitchFamily="34" charset="0"/>
              </a:rPr>
              <a:t>Peter-Dörfler-Str. 20</a:t>
            </a:r>
          </a:p>
          <a:p>
            <a:pPr algn="ctr" eaLnBrk="1" hangingPunct="1">
              <a:buFontTx/>
              <a:buNone/>
            </a:pPr>
            <a:r>
              <a:rPr lang="de-DE" altLang="de-DE" sz="2400" b="1" dirty="0">
                <a:latin typeface="Arial Narrow" pitchFamily="34" charset="0"/>
              </a:rPr>
              <a:t>87616 Marktoberdorf</a:t>
            </a:r>
          </a:p>
          <a:p>
            <a:pPr eaLnBrk="1" hangingPunct="1"/>
            <a:r>
              <a:rPr lang="de-DE" altLang="de-DE" sz="2400" dirty="0">
                <a:latin typeface="Arial Narrow" pitchFamily="34" charset="0"/>
              </a:rPr>
              <a:t>Vollständig ausgefüllter </a:t>
            </a:r>
            <a:r>
              <a:rPr lang="de-DE" altLang="de-DE" sz="2400" b="1" dirty="0">
                <a:latin typeface="Arial Narrow" pitchFamily="34" charset="0"/>
              </a:rPr>
              <a:t>Anmeldebogen </a:t>
            </a:r>
            <a:r>
              <a:rPr lang="de-DE" altLang="de-DE" sz="2400" dirty="0">
                <a:latin typeface="Arial Narrow" pitchFamily="34" charset="0"/>
              </a:rPr>
              <a:t>(</a:t>
            </a:r>
            <a:r>
              <a:rPr lang="de-DE" altLang="de-DE" sz="2400" dirty="0" err="1">
                <a:latin typeface="Arial Narrow" pitchFamily="34" charset="0"/>
              </a:rPr>
              <a:t>pdf</a:t>
            </a:r>
            <a:r>
              <a:rPr lang="de-DE" altLang="de-DE" sz="2400" dirty="0">
                <a:latin typeface="Arial Narrow" pitchFamily="34" charset="0"/>
              </a:rPr>
              <a:t>-Formular unter www.bsoal.de)</a:t>
            </a:r>
          </a:p>
          <a:p>
            <a:pPr eaLnBrk="1" hangingPunct="1"/>
            <a:r>
              <a:rPr lang="de-DE" altLang="de-DE" sz="2400" b="1" dirty="0">
                <a:latin typeface="Arial Narrow" pitchFamily="34" charset="0"/>
                <a:cs typeface="Arial" charset="0"/>
              </a:rPr>
              <a:t>Zeugnis über einen </a:t>
            </a:r>
            <a:r>
              <a:rPr lang="de-DE" altLang="de-DE" sz="2400" b="1" dirty="0" smtClean="0">
                <a:latin typeface="Arial Narrow" pitchFamily="34" charset="0"/>
                <a:cs typeface="Arial" charset="0"/>
              </a:rPr>
              <a:t>Mittleren </a:t>
            </a:r>
            <a:r>
              <a:rPr lang="de-DE" altLang="de-DE" sz="2400" b="1" dirty="0">
                <a:latin typeface="Arial Narrow" pitchFamily="34" charset="0"/>
                <a:cs typeface="Arial" charset="0"/>
              </a:rPr>
              <a:t>Schulabschluss </a:t>
            </a:r>
            <a:br>
              <a:rPr lang="de-DE" altLang="de-DE" sz="2400" b="1" dirty="0">
                <a:latin typeface="Arial Narrow" pitchFamily="34" charset="0"/>
                <a:cs typeface="Arial" charset="0"/>
              </a:rPr>
            </a:br>
            <a:r>
              <a:rPr lang="de-DE" altLang="de-DE" sz="2400" dirty="0">
                <a:latin typeface="Arial Narrow" pitchFamily="34" charset="0"/>
                <a:cs typeface="Arial" charset="0"/>
              </a:rPr>
              <a:t>(beglaubigte Kopie); </a:t>
            </a:r>
            <a:r>
              <a:rPr lang="de-DE" altLang="de-DE" sz="2400" u="sng" dirty="0">
                <a:latin typeface="Arial Narrow" pitchFamily="34" charset="0"/>
                <a:cs typeface="Arial" charset="0"/>
              </a:rPr>
              <a:t>vorläufig</a:t>
            </a:r>
            <a:r>
              <a:rPr lang="de-DE" altLang="de-DE" sz="2400" dirty="0">
                <a:latin typeface="Arial Narrow" pitchFamily="34" charset="0"/>
                <a:cs typeface="Arial" charset="0"/>
              </a:rPr>
              <a:t> Zwischenzeugnis der RS/WS</a:t>
            </a:r>
          </a:p>
          <a:p>
            <a:pPr eaLnBrk="1" hangingPunct="1"/>
            <a:r>
              <a:rPr lang="de-DE" altLang="de-DE" sz="2400" b="1" dirty="0">
                <a:latin typeface="Arial Narrow" pitchFamily="34" charset="0"/>
                <a:cs typeface="Arial" charset="0"/>
              </a:rPr>
              <a:t>Ausbildungsvertrag</a:t>
            </a:r>
            <a:r>
              <a:rPr lang="de-DE" altLang="de-DE" sz="2400" dirty="0">
                <a:latin typeface="Arial Narrow" pitchFamily="34" charset="0"/>
                <a:cs typeface="Arial" charset="0"/>
              </a:rPr>
              <a:t> (Kopie), </a:t>
            </a:r>
            <a:r>
              <a:rPr lang="de-DE" altLang="de-DE" sz="2400" u="sng" dirty="0">
                <a:latin typeface="Arial Narrow" pitchFamily="34" charset="0"/>
                <a:cs typeface="Arial" charset="0"/>
              </a:rPr>
              <a:t>sobald vorhanden</a:t>
            </a:r>
          </a:p>
        </p:txBody>
      </p:sp>
      <p:pic>
        <p:nvPicPr>
          <p:cNvPr id="16390" name="Grafi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214313"/>
            <a:ext cx="23717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/>
          <p:cNvSpPr>
            <a:spLocks noChangeArrowheads="1"/>
          </p:cNvSpPr>
          <p:nvPr/>
        </p:nvSpPr>
        <p:spPr bwMode="auto">
          <a:xfrm>
            <a:off x="2571750" y="857250"/>
            <a:ext cx="396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372221"/>
                </a:solidFill>
                <a:latin typeface="Arial" charset="0"/>
                <a:cs typeface="Arial" charset="0"/>
              </a:rPr>
              <a:t>Berufsausbildung und </a:t>
            </a:r>
            <a:r>
              <a:rPr lang="de-DE" altLang="de-DE" sz="2400">
                <a:solidFill>
                  <a:schemeClr val="tx2"/>
                </a:solidFill>
              </a:rPr>
              <a:t/>
            </a:r>
            <a:br>
              <a:rPr lang="de-DE" altLang="de-DE" sz="2400">
                <a:solidFill>
                  <a:schemeClr val="tx2"/>
                </a:solidFill>
              </a:rPr>
            </a:br>
            <a:r>
              <a:rPr lang="de-DE" altLang="de-DE" sz="2400" b="1">
                <a:solidFill>
                  <a:srgbClr val="372221"/>
                </a:solidFill>
                <a:latin typeface="Arial" charset="0"/>
                <a:cs typeface="Arial" charset="0"/>
              </a:rPr>
              <a:t>Fachhochschulreife</a:t>
            </a:r>
            <a:r>
              <a:rPr lang="de-DE" altLang="de-DE" sz="1400" b="1">
                <a:solidFill>
                  <a:srgbClr val="372221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17411" name="Picture 11" descr="BOAL-logo_kur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347788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60350"/>
            <a:ext cx="1011238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55650" y="5445125"/>
            <a:ext cx="74168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de-DE" altLang="de-DE" b="1">
                <a:solidFill>
                  <a:srgbClr val="000000"/>
                </a:solidFill>
                <a:latin typeface="Arial Narrow" pitchFamily="34" charset="0"/>
              </a:rPr>
              <a:t>Vielen Dank für Ihr Interesse</a:t>
            </a:r>
            <a:endParaRPr lang="de-DE" altLang="de-DE" sz="2400" b="1" u="sng">
              <a:solidFill>
                <a:srgbClr val="000000"/>
              </a:solidFill>
              <a:latin typeface="Arial Narrow" pitchFamily="34" charset="0"/>
            </a:endParaRPr>
          </a:p>
          <a:p>
            <a:pPr algn="ctr" eaLnBrk="1" hangingPunct="1">
              <a:buFontTx/>
              <a:buNone/>
            </a:pPr>
            <a:endParaRPr lang="de-DE" altLang="de-DE" sz="2400" b="1">
              <a:latin typeface="Arial Narrow" pitchFamily="34" charset="0"/>
            </a:endParaRPr>
          </a:p>
        </p:txBody>
      </p:sp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642938" y="2000250"/>
            <a:ext cx="78581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Font typeface="Times New Roman" pitchFamily="18" charset="0"/>
              <a:buAutoNum type="arabicPeriod" startAt="10"/>
            </a:pPr>
            <a:r>
              <a:rPr lang="de-DE" altLang="de-DE" sz="2400" b="1" u="sng" dirty="0">
                <a:solidFill>
                  <a:srgbClr val="000000"/>
                </a:solidFill>
                <a:latin typeface="Arial Narrow" pitchFamily="34" charset="0"/>
              </a:rPr>
              <a:t>Auskunft</a:t>
            </a:r>
            <a:r>
              <a:rPr lang="de-DE" altLang="de-DE" sz="2400" dirty="0">
                <a:latin typeface="Arial Narrow" pitchFamily="34" charset="0"/>
              </a:rPr>
              <a:t/>
            </a:r>
            <a:br>
              <a:rPr lang="de-DE" altLang="de-DE" sz="2400" dirty="0">
                <a:latin typeface="Arial Narrow" pitchFamily="34" charset="0"/>
              </a:rPr>
            </a:br>
            <a:r>
              <a:rPr lang="de-DE" altLang="de-DE" sz="2400" dirty="0">
                <a:latin typeface="Arial Narrow" pitchFamily="34" charset="0"/>
              </a:rPr>
              <a:t>		</a:t>
            </a:r>
            <a:r>
              <a:rPr lang="de-DE" altLang="de-DE" sz="2400" b="1" dirty="0">
                <a:latin typeface="Arial Narrow" pitchFamily="34" charset="0"/>
              </a:rPr>
              <a:t>Staatliche Berufsschule Ostallgäu </a:t>
            </a:r>
          </a:p>
          <a:p>
            <a:pPr algn="ctr" eaLnBrk="1" hangingPunct="1">
              <a:buFontTx/>
              <a:buNone/>
            </a:pPr>
            <a:r>
              <a:rPr lang="de-DE" altLang="de-DE" sz="2400" b="1" dirty="0">
                <a:latin typeface="Arial Narrow" pitchFamily="34" charset="0"/>
              </a:rPr>
              <a:t>Peter-Dörfler-Str. 20</a:t>
            </a:r>
          </a:p>
          <a:p>
            <a:pPr algn="ctr" eaLnBrk="1" hangingPunct="1">
              <a:buFontTx/>
              <a:buNone/>
            </a:pPr>
            <a:r>
              <a:rPr lang="de-DE" altLang="de-DE" sz="2400" b="1" dirty="0">
                <a:latin typeface="Arial Narrow" pitchFamily="34" charset="0"/>
              </a:rPr>
              <a:t>87616 Marktoberdorf</a:t>
            </a:r>
          </a:p>
          <a:p>
            <a:pPr eaLnBrk="1" hangingPunct="1"/>
            <a:r>
              <a:rPr lang="de-DE" altLang="de-DE" sz="2400">
                <a:latin typeface="Arial Narrow" pitchFamily="34" charset="0"/>
              </a:rPr>
              <a:t>Telefon: </a:t>
            </a:r>
            <a:r>
              <a:rPr lang="de-DE" altLang="de-DE" sz="2400" smtClean="0">
                <a:latin typeface="Arial Narrow" pitchFamily="34" charset="0"/>
              </a:rPr>
              <a:t> 08342 8972-0      </a:t>
            </a:r>
            <a:endParaRPr lang="de-DE" altLang="de-DE" sz="2400">
              <a:latin typeface="Arial Narrow" pitchFamily="34" charset="0"/>
            </a:endParaRPr>
          </a:p>
          <a:p>
            <a:pPr eaLnBrk="1" hangingPunct="1"/>
            <a:r>
              <a:rPr lang="de-DE" altLang="de-DE" sz="2400" dirty="0">
                <a:latin typeface="Arial Narrow" pitchFamily="34" charset="0"/>
              </a:rPr>
              <a:t>E-Mail: verwaltung.marktoberdorf@bsoal.de</a:t>
            </a:r>
          </a:p>
          <a:p>
            <a:pPr eaLnBrk="1" hangingPunct="1"/>
            <a:r>
              <a:rPr lang="de-DE" altLang="de-DE" sz="2400" dirty="0">
                <a:latin typeface="Arial Narrow" pitchFamily="34" charset="0"/>
              </a:rPr>
              <a:t>Weitere Infos: www.bsoal.de</a:t>
            </a:r>
          </a:p>
        </p:txBody>
      </p:sp>
      <p:pic>
        <p:nvPicPr>
          <p:cNvPr id="17415" name="Grafik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214313"/>
            <a:ext cx="23717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ChangeArrowheads="1"/>
          </p:cNvSpPr>
          <p:nvPr/>
        </p:nvSpPr>
        <p:spPr bwMode="auto">
          <a:xfrm>
            <a:off x="2571750" y="857250"/>
            <a:ext cx="396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372221"/>
                </a:solidFill>
                <a:latin typeface="Arial" charset="0"/>
                <a:cs typeface="Arial" charset="0"/>
              </a:rPr>
              <a:t>Berufsausbildung und </a:t>
            </a:r>
            <a:r>
              <a:rPr lang="de-DE" altLang="de-DE" sz="2400">
                <a:solidFill>
                  <a:schemeClr val="tx2"/>
                </a:solidFill>
              </a:rPr>
              <a:t/>
            </a:r>
            <a:br>
              <a:rPr lang="de-DE" altLang="de-DE" sz="2400">
                <a:solidFill>
                  <a:schemeClr val="tx2"/>
                </a:solidFill>
              </a:rPr>
            </a:br>
            <a:r>
              <a:rPr lang="de-DE" altLang="de-DE" sz="2400" b="1">
                <a:solidFill>
                  <a:srgbClr val="372221"/>
                </a:solidFill>
                <a:latin typeface="Arial" charset="0"/>
                <a:cs typeface="Arial" charset="0"/>
              </a:rPr>
              <a:t>Fachhochschulreife</a:t>
            </a:r>
            <a:r>
              <a:rPr lang="de-DE" altLang="de-DE" sz="1400" b="1">
                <a:solidFill>
                  <a:srgbClr val="372221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3075" name="Picture 11" descr="BOAL-logo_kur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347788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60350"/>
            <a:ext cx="1011238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42938" y="2000250"/>
            <a:ext cx="78581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fontAlgn="t">
              <a:spcBef>
                <a:spcPct val="20000"/>
              </a:spcBef>
              <a:buFontTx/>
              <a:buChar char="•"/>
              <a:defRPr/>
            </a:pPr>
            <a:r>
              <a:rPr lang="de-DE" kern="0" dirty="0" smtClean="0">
                <a:latin typeface="Arial Narrow" pitchFamily="34" charset="0"/>
                <a:cs typeface="+mn-cs"/>
              </a:rPr>
              <a:t>Bereits seit dem Schuljahr </a:t>
            </a:r>
            <a:r>
              <a:rPr lang="de-DE" kern="0" dirty="0">
                <a:latin typeface="Arial Narrow" pitchFamily="34" charset="0"/>
                <a:cs typeface="+mn-cs"/>
              </a:rPr>
              <a:t>2008/09 </a:t>
            </a:r>
            <a:r>
              <a:rPr lang="de-DE" kern="0" dirty="0" smtClean="0">
                <a:latin typeface="Arial Narrow" pitchFamily="34" charset="0"/>
                <a:cs typeface="+mn-cs"/>
              </a:rPr>
              <a:t>gibt es für</a:t>
            </a:r>
            <a:r>
              <a:rPr lang="de-DE" kern="0" dirty="0" smtClean="0">
                <a:latin typeface="Arial Narrow" pitchFamily="34" charset="0"/>
                <a:cs typeface="+mn-cs"/>
              </a:rPr>
              <a:t> </a:t>
            </a:r>
            <a:r>
              <a:rPr lang="de-DE" kern="0" dirty="0">
                <a:latin typeface="Arial Narrow" pitchFamily="34" charset="0"/>
                <a:cs typeface="+mn-cs"/>
              </a:rPr>
              <a:t>besonders </a:t>
            </a:r>
            <a:r>
              <a:rPr lang="de-DE" b="1" kern="0" dirty="0">
                <a:latin typeface="Arial Narrow" pitchFamily="34" charset="0"/>
                <a:cs typeface="+mn-cs"/>
              </a:rPr>
              <a:t>leistungsfähige</a:t>
            </a:r>
            <a:r>
              <a:rPr lang="de-DE" kern="0" dirty="0">
                <a:latin typeface="Arial Narrow" pitchFamily="34" charset="0"/>
                <a:cs typeface="+mn-cs"/>
              </a:rPr>
              <a:t> und </a:t>
            </a:r>
            <a:r>
              <a:rPr lang="de-DE" b="1" kern="0" dirty="0">
                <a:latin typeface="Arial Narrow" pitchFamily="34" charset="0"/>
                <a:cs typeface="+mn-cs"/>
              </a:rPr>
              <a:t>leistungswillige</a:t>
            </a:r>
            <a:r>
              <a:rPr lang="de-DE" kern="0" dirty="0">
                <a:latin typeface="Arial Narrow" pitchFamily="34" charset="0"/>
                <a:cs typeface="+mn-cs"/>
              </a:rPr>
              <a:t> Auszubildende aller Ausbildungsberufe </a:t>
            </a:r>
            <a:r>
              <a:rPr lang="de-DE" kern="0" dirty="0" smtClean="0">
                <a:latin typeface="Arial Narrow" pitchFamily="34" charset="0"/>
                <a:cs typeface="+mn-cs"/>
              </a:rPr>
              <a:t>ein </a:t>
            </a:r>
            <a:r>
              <a:rPr lang="de-DE" kern="0" dirty="0">
                <a:latin typeface="Arial Narrow" pitchFamily="34" charset="0"/>
                <a:cs typeface="+mn-cs"/>
              </a:rPr>
              <a:t>Angebot, mit dem sie sich bereits während ihrer dualen Berufsausbildung schulisch höher qualifizieren können.</a:t>
            </a:r>
          </a:p>
          <a:p>
            <a:pPr marL="342900" indent="-342900" algn="just" fontAlgn="t">
              <a:spcBef>
                <a:spcPct val="20000"/>
              </a:spcBef>
              <a:buFontTx/>
              <a:buChar char="•"/>
              <a:defRPr/>
            </a:pPr>
            <a:r>
              <a:rPr lang="de-DE" b="1" kern="0" dirty="0">
                <a:latin typeface="Arial Narrow" pitchFamily="34" charset="0"/>
                <a:cs typeface="+mn-cs"/>
              </a:rPr>
              <a:t>Parallel</a:t>
            </a:r>
            <a:r>
              <a:rPr lang="de-DE" kern="0" dirty="0">
                <a:latin typeface="Arial Narrow" pitchFamily="34" charset="0"/>
                <a:cs typeface="+mn-cs"/>
              </a:rPr>
              <a:t> zum </a:t>
            </a:r>
            <a:r>
              <a:rPr lang="de-DE" b="1" kern="0" dirty="0">
                <a:latin typeface="Arial Narrow" pitchFamily="34" charset="0"/>
                <a:cs typeface="+mn-cs"/>
              </a:rPr>
              <a:t>Berufsabschluss</a:t>
            </a:r>
            <a:r>
              <a:rPr lang="de-DE" kern="0" dirty="0">
                <a:latin typeface="Arial Narrow" pitchFamily="34" charset="0"/>
                <a:cs typeface="+mn-cs"/>
              </a:rPr>
              <a:t> kann nach drei Jahren die </a:t>
            </a:r>
            <a:r>
              <a:rPr lang="de-DE" b="1" kern="0" dirty="0">
                <a:latin typeface="Arial Narrow" pitchFamily="34" charset="0"/>
                <a:cs typeface="+mn-cs"/>
              </a:rPr>
              <a:t>Fachhochschulreife</a:t>
            </a:r>
            <a:r>
              <a:rPr lang="de-DE" kern="0" dirty="0">
                <a:latin typeface="Arial Narrow" pitchFamily="34" charset="0"/>
                <a:cs typeface="+mn-cs"/>
              </a:rPr>
              <a:t> erworben werden. Der Besuch der Berufsoberschule (BOS) erübrigt sich damit, was zu einem deutlichen Zeitgewinn für die Jugendlichen führt.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de-DE" sz="3200" kern="0" dirty="0">
              <a:latin typeface="+mn-lt"/>
              <a:cs typeface="+mn-cs"/>
            </a:endParaRPr>
          </a:p>
        </p:txBody>
      </p:sp>
      <p:pic>
        <p:nvPicPr>
          <p:cNvPr id="3078" name="Grafi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214313"/>
            <a:ext cx="23717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ChangeArrowheads="1"/>
          </p:cNvSpPr>
          <p:nvPr/>
        </p:nvSpPr>
        <p:spPr bwMode="auto">
          <a:xfrm>
            <a:off x="2571750" y="857250"/>
            <a:ext cx="396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372221"/>
                </a:solidFill>
                <a:latin typeface="Arial" charset="0"/>
                <a:cs typeface="Arial" charset="0"/>
              </a:rPr>
              <a:t>Berufsausbildung und </a:t>
            </a:r>
            <a:r>
              <a:rPr lang="de-DE" altLang="de-DE" sz="2400">
                <a:solidFill>
                  <a:schemeClr val="tx2"/>
                </a:solidFill>
              </a:rPr>
              <a:t/>
            </a:r>
            <a:br>
              <a:rPr lang="de-DE" altLang="de-DE" sz="2400">
                <a:solidFill>
                  <a:schemeClr val="tx2"/>
                </a:solidFill>
              </a:rPr>
            </a:br>
            <a:r>
              <a:rPr lang="de-DE" altLang="de-DE" sz="2400" b="1">
                <a:solidFill>
                  <a:srgbClr val="372221"/>
                </a:solidFill>
                <a:latin typeface="Arial" charset="0"/>
                <a:cs typeface="Arial" charset="0"/>
              </a:rPr>
              <a:t>Fachhochschulreife</a:t>
            </a:r>
            <a:r>
              <a:rPr lang="de-DE" altLang="de-DE" sz="1400" b="1">
                <a:solidFill>
                  <a:srgbClr val="372221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4099" name="Picture 11" descr="BOAL-logo_kur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347788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60350"/>
            <a:ext cx="1011238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42938" y="2000250"/>
            <a:ext cx="78581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1" fontAlgn="t" hangingPunct="1"/>
            <a:r>
              <a:rPr lang="de-DE" altLang="de-DE" sz="2400">
                <a:latin typeface="Arial Narrow" pitchFamily="34" charset="0"/>
              </a:rPr>
              <a:t>Die Auszubildenden besuchen außerhalb des regulären Berufsschulunterrichts und außerhalb der Arbeitszeit im Ausbildungsbetrieb einen </a:t>
            </a:r>
            <a:r>
              <a:rPr lang="de-DE" altLang="de-DE" sz="2400" b="1">
                <a:latin typeface="Arial Narrow" pitchFamily="34" charset="0"/>
              </a:rPr>
              <a:t>Zusatzunterricht</a:t>
            </a:r>
            <a:r>
              <a:rPr lang="de-DE" altLang="de-DE" sz="2400">
                <a:latin typeface="Arial Narrow" pitchFamily="34" charset="0"/>
              </a:rPr>
              <a:t>.</a:t>
            </a:r>
          </a:p>
          <a:p>
            <a:pPr algn="just" eaLnBrk="1" fontAlgn="t" hangingPunct="1"/>
            <a:r>
              <a:rPr lang="de-DE" altLang="de-DE" sz="2400">
                <a:latin typeface="Arial Narrow" pitchFamily="34" charset="0"/>
              </a:rPr>
              <a:t>Dieser wird je nach Erfordernissen bzw. Wünschen entweder </a:t>
            </a:r>
            <a:r>
              <a:rPr lang="de-DE" altLang="de-DE" sz="2400" b="1">
                <a:latin typeface="Arial Narrow" pitchFamily="34" charset="0"/>
              </a:rPr>
              <a:t>im Anschluss an den regulären Unterricht </a:t>
            </a:r>
            <a:r>
              <a:rPr lang="de-DE" altLang="de-DE" sz="2400">
                <a:latin typeface="Arial Narrow" pitchFamily="34" charset="0"/>
              </a:rPr>
              <a:t>in der Berufsschule, am</a:t>
            </a:r>
            <a:r>
              <a:rPr lang="de-DE" altLang="de-DE" sz="2400" b="1">
                <a:latin typeface="Arial Narrow" pitchFamily="34" charset="0"/>
              </a:rPr>
              <a:t> Abend </a:t>
            </a:r>
            <a:r>
              <a:rPr lang="de-DE" altLang="de-DE" sz="2400">
                <a:latin typeface="Arial Narrow" pitchFamily="34" charset="0"/>
              </a:rPr>
              <a:t>oder am </a:t>
            </a:r>
            <a:r>
              <a:rPr lang="de-DE" altLang="de-DE" sz="2400" b="1">
                <a:latin typeface="Arial Narrow" pitchFamily="34" charset="0"/>
              </a:rPr>
              <a:t>Samstag </a:t>
            </a:r>
            <a:r>
              <a:rPr lang="de-DE" altLang="de-DE" sz="2400">
                <a:latin typeface="Arial Narrow" pitchFamily="34" charset="0"/>
              </a:rPr>
              <a:t>stattfinden.</a:t>
            </a:r>
          </a:p>
          <a:p>
            <a:pPr algn="just" eaLnBrk="1" fontAlgn="t" hangingPunct="1"/>
            <a:r>
              <a:rPr lang="de-DE" altLang="de-DE" sz="2400">
                <a:latin typeface="Arial Narrow" pitchFamily="34" charset="0"/>
              </a:rPr>
              <a:t>Nach </a:t>
            </a:r>
            <a:r>
              <a:rPr lang="de-DE" altLang="de-DE" sz="2400" b="1">
                <a:latin typeface="Arial Narrow" pitchFamily="34" charset="0"/>
              </a:rPr>
              <a:t>drei Jahren</a:t>
            </a:r>
            <a:r>
              <a:rPr lang="de-DE" altLang="de-DE" sz="2400">
                <a:latin typeface="Arial Narrow" pitchFamily="34" charset="0"/>
              </a:rPr>
              <a:t> legen die Auszubildenden eine </a:t>
            </a:r>
            <a:r>
              <a:rPr lang="de-DE" altLang="de-DE" sz="2400" b="1">
                <a:latin typeface="Arial Narrow" pitchFamily="34" charset="0"/>
              </a:rPr>
              <a:t>Ergänzungsprüfung</a:t>
            </a:r>
            <a:r>
              <a:rPr lang="de-DE" altLang="de-DE" sz="2400">
                <a:latin typeface="Arial Narrow" pitchFamily="34" charset="0"/>
              </a:rPr>
              <a:t> in den Fächern </a:t>
            </a:r>
            <a:r>
              <a:rPr lang="de-DE" altLang="de-DE" sz="2400" b="1">
                <a:latin typeface="Arial Narrow" pitchFamily="34" charset="0"/>
              </a:rPr>
              <a:t>Deutsch, Englisch </a:t>
            </a:r>
            <a:r>
              <a:rPr lang="de-DE" altLang="de-DE" sz="2400">
                <a:latin typeface="Arial Narrow" pitchFamily="34" charset="0"/>
              </a:rPr>
              <a:t>und</a:t>
            </a:r>
            <a:r>
              <a:rPr lang="de-DE" altLang="de-DE" sz="2400" b="1">
                <a:latin typeface="Arial Narrow" pitchFamily="34" charset="0"/>
              </a:rPr>
              <a:t> Mathematik </a:t>
            </a:r>
            <a:r>
              <a:rPr lang="de-DE" altLang="de-DE" sz="2400">
                <a:latin typeface="Arial Narrow" pitchFamily="34" charset="0"/>
              </a:rPr>
              <a:t>ab und können damit eine bundesweit anerkannte </a:t>
            </a:r>
            <a:r>
              <a:rPr lang="de-DE" altLang="de-DE" sz="2400" b="1">
                <a:latin typeface="Arial Narrow" pitchFamily="34" charset="0"/>
              </a:rPr>
              <a:t>Fachhochschulreife</a:t>
            </a:r>
            <a:r>
              <a:rPr lang="de-DE" altLang="de-DE" sz="2400">
                <a:latin typeface="Arial Narrow" pitchFamily="34" charset="0"/>
              </a:rPr>
              <a:t> erlangen.</a:t>
            </a:r>
            <a:endParaRPr lang="de-DE" altLang="de-DE"/>
          </a:p>
        </p:txBody>
      </p:sp>
      <p:pic>
        <p:nvPicPr>
          <p:cNvPr id="4102" name="Grafi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214313"/>
            <a:ext cx="23717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ChangeArrowheads="1"/>
          </p:cNvSpPr>
          <p:nvPr/>
        </p:nvSpPr>
        <p:spPr bwMode="auto">
          <a:xfrm>
            <a:off x="2571750" y="857250"/>
            <a:ext cx="396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372221"/>
                </a:solidFill>
                <a:latin typeface="Arial" charset="0"/>
                <a:cs typeface="Arial" charset="0"/>
              </a:rPr>
              <a:t>Berufsausbildung und </a:t>
            </a:r>
            <a:r>
              <a:rPr lang="de-DE" altLang="de-DE" sz="2400">
                <a:solidFill>
                  <a:schemeClr val="tx2"/>
                </a:solidFill>
              </a:rPr>
              <a:t/>
            </a:r>
            <a:br>
              <a:rPr lang="de-DE" altLang="de-DE" sz="2400">
                <a:solidFill>
                  <a:schemeClr val="tx2"/>
                </a:solidFill>
              </a:rPr>
            </a:br>
            <a:r>
              <a:rPr lang="de-DE" altLang="de-DE" sz="2400" b="1">
                <a:solidFill>
                  <a:srgbClr val="372221"/>
                </a:solidFill>
                <a:latin typeface="Arial" charset="0"/>
                <a:cs typeface="Arial" charset="0"/>
              </a:rPr>
              <a:t>Fachhochschulreife</a:t>
            </a:r>
            <a:r>
              <a:rPr lang="de-DE" altLang="de-DE" sz="1400" b="1">
                <a:solidFill>
                  <a:srgbClr val="372221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5123" name="Picture 11" descr="BOAL-logo_kur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347788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60350"/>
            <a:ext cx="1011238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42938" y="2000250"/>
            <a:ext cx="78581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Font typeface="Times New Roman" pitchFamily="18" charset="0"/>
              <a:buAutoNum type="arabicPeriod"/>
            </a:pPr>
            <a:r>
              <a:rPr lang="de-DE" altLang="de-DE" sz="2400" b="1" u="sng" dirty="0">
                <a:latin typeface="Arial Narrow" pitchFamily="34" charset="0"/>
              </a:rPr>
              <a:t>Wer kann eine "Berufsschule-Plus"- Klasse besuchen?</a:t>
            </a:r>
            <a:r>
              <a:rPr lang="de-DE" altLang="de-DE" sz="2400" dirty="0">
                <a:latin typeface="Arial Narrow" pitchFamily="34" charset="0"/>
              </a:rPr>
              <a:t> </a:t>
            </a:r>
            <a:br>
              <a:rPr lang="de-DE" altLang="de-DE" sz="2400" dirty="0">
                <a:latin typeface="Arial Narrow" pitchFamily="34" charset="0"/>
              </a:rPr>
            </a:br>
            <a:endParaRPr lang="de-DE" altLang="de-DE" sz="2400" dirty="0">
              <a:latin typeface="Arial Narrow" pitchFamily="34" charset="0"/>
            </a:endParaRPr>
          </a:p>
          <a:p>
            <a:pPr eaLnBrk="1" hangingPunct="1"/>
            <a:r>
              <a:rPr lang="de-DE" altLang="de-DE" sz="2400" dirty="0">
                <a:latin typeface="Arial Narrow" pitchFamily="34" charset="0"/>
                <a:cs typeface="Arial" charset="0"/>
              </a:rPr>
              <a:t>Alle</a:t>
            </a:r>
            <a:r>
              <a:rPr lang="de-DE" altLang="de-DE" sz="2400" b="1" dirty="0">
                <a:latin typeface="Arial Narrow" pitchFamily="34" charset="0"/>
                <a:cs typeface="Arial" charset="0"/>
              </a:rPr>
              <a:t> Berufsschüler</a:t>
            </a:r>
            <a:r>
              <a:rPr lang="de-DE" altLang="de-DE" sz="2400" dirty="0">
                <a:latin typeface="Arial Narrow" pitchFamily="34" charset="0"/>
                <a:cs typeface="Arial" charset="0"/>
              </a:rPr>
              <a:t>, die im kommenden Schuljahr im </a:t>
            </a:r>
            <a:r>
              <a:rPr lang="de-DE" altLang="de-DE" sz="2400" b="1" dirty="0">
                <a:latin typeface="Arial Narrow" pitchFamily="34" charset="0"/>
                <a:cs typeface="Arial" charset="0"/>
              </a:rPr>
              <a:t>ersten Ausbildungsjahr</a:t>
            </a:r>
            <a:r>
              <a:rPr lang="de-DE" altLang="de-DE" sz="2400" dirty="0">
                <a:latin typeface="Arial Narrow" pitchFamily="34" charset="0"/>
                <a:cs typeface="Arial" charset="0"/>
              </a:rPr>
              <a:t> sind und über einen </a:t>
            </a:r>
            <a:r>
              <a:rPr lang="de-DE" altLang="de-DE" sz="2400" b="1" dirty="0">
                <a:latin typeface="Arial Narrow" pitchFamily="34" charset="0"/>
                <a:cs typeface="Arial" charset="0"/>
              </a:rPr>
              <a:t>mittleren Schulabschluss</a:t>
            </a:r>
            <a:r>
              <a:rPr lang="de-DE" altLang="de-DE" sz="2400" dirty="0">
                <a:latin typeface="Arial Narrow" pitchFamily="34" charset="0"/>
                <a:cs typeface="Arial" charset="0"/>
              </a:rPr>
              <a:t> mit einem </a:t>
            </a:r>
            <a:r>
              <a:rPr lang="de-DE" altLang="de-DE" sz="2400" b="1" dirty="0">
                <a:latin typeface="Arial Narrow" pitchFamily="34" charset="0"/>
                <a:cs typeface="Arial" charset="0"/>
              </a:rPr>
              <a:t>Notendurchschnitt von 3,5</a:t>
            </a:r>
            <a:r>
              <a:rPr lang="de-DE" altLang="de-DE" sz="2400" dirty="0">
                <a:latin typeface="Arial Narrow" pitchFamily="34" charset="0"/>
                <a:cs typeface="Arial" charset="0"/>
              </a:rPr>
              <a:t> in den Fächern </a:t>
            </a:r>
            <a:r>
              <a:rPr lang="de-DE" altLang="de-DE" sz="2400" b="1" dirty="0">
                <a:latin typeface="Arial Narrow" pitchFamily="34" charset="0"/>
                <a:cs typeface="Arial" charset="0"/>
              </a:rPr>
              <a:t>Deutsch</a:t>
            </a:r>
            <a:r>
              <a:rPr lang="de-DE" altLang="de-DE" sz="2400" dirty="0">
                <a:latin typeface="Arial Narrow" pitchFamily="34" charset="0"/>
                <a:cs typeface="Arial" charset="0"/>
              </a:rPr>
              <a:t>, </a:t>
            </a:r>
            <a:r>
              <a:rPr lang="de-DE" altLang="de-DE" sz="2400" b="1" dirty="0">
                <a:latin typeface="Arial Narrow" pitchFamily="34" charset="0"/>
                <a:cs typeface="Arial" charset="0"/>
              </a:rPr>
              <a:t>Englisch</a:t>
            </a:r>
            <a:r>
              <a:rPr lang="de-DE" altLang="de-DE" sz="2400" dirty="0">
                <a:latin typeface="Arial Narrow" pitchFamily="34" charset="0"/>
                <a:cs typeface="Arial" charset="0"/>
              </a:rPr>
              <a:t> und </a:t>
            </a:r>
            <a:r>
              <a:rPr lang="de-DE" altLang="de-DE" sz="2400" b="1" dirty="0">
                <a:latin typeface="Arial Narrow" pitchFamily="34" charset="0"/>
                <a:cs typeface="Arial" charset="0"/>
              </a:rPr>
              <a:t>Mathematik</a:t>
            </a:r>
            <a:r>
              <a:rPr lang="de-DE" altLang="de-DE" sz="2400" dirty="0">
                <a:latin typeface="Arial Narrow" pitchFamily="34" charset="0"/>
                <a:cs typeface="Arial" charset="0"/>
              </a:rPr>
              <a:t> verfügen.</a:t>
            </a:r>
          </a:p>
          <a:p>
            <a:pPr eaLnBrk="1" hangingPunct="1"/>
            <a:r>
              <a:rPr lang="de-DE" altLang="de-DE" sz="2400" dirty="0" smtClean="0">
                <a:latin typeface="Arial Narrow" pitchFamily="34" charset="0"/>
                <a:cs typeface="Arial" charset="0"/>
              </a:rPr>
              <a:t>Seit </a:t>
            </a:r>
            <a:r>
              <a:rPr lang="de-DE" altLang="de-DE" sz="2400" dirty="0">
                <a:latin typeface="Arial Narrow" pitchFamily="34" charset="0"/>
                <a:cs typeface="Arial" charset="0"/>
              </a:rPr>
              <a:t>dem Schuljahr 2009/10 können auch Auszubildende aufgenommen werden, die sich zum Beginn des Schuljahres im zweiten Ausbildungsjahr einer mehr als zwei Jahre dauernden Berufsausbildung befinden.</a:t>
            </a:r>
          </a:p>
          <a:p>
            <a:pPr eaLnBrk="1" hangingPunct="1"/>
            <a:endParaRPr lang="de-DE" altLang="de-DE" sz="2400" dirty="0">
              <a:latin typeface="Arial Narrow" pitchFamily="34" charset="0"/>
              <a:cs typeface="Arial" charset="0"/>
            </a:endParaRPr>
          </a:p>
          <a:p>
            <a:pPr eaLnBrk="1" hangingPunct="1"/>
            <a:endParaRPr lang="de-DE" altLang="de-DE" sz="2400" dirty="0">
              <a:latin typeface="Arial Narrow" pitchFamily="34" charset="0"/>
              <a:cs typeface="Arial" charset="0"/>
            </a:endParaRPr>
          </a:p>
        </p:txBody>
      </p:sp>
      <p:pic>
        <p:nvPicPr>
          <p:cNvPr id="5126" name="Grafi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214313"/>
            <a:ext cx="23717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ChangeArrowheads="1"/>
          </p:cNvSpPr>
          <p:nvPr/>
        </p:nvSpPr>
        <p:spPr bwMode="auto">
          <a:xfrm>
            <a:off x="2571750" y="857250"/>
            <a:ext cx="396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372221"/>
                </a:solidFill>
                <a:latin typeface="Arial" charset="0"/>
                <a:cs typeface="Arial" charset="0"/>
              </a:rPr>
              <a:t>Berufsausbildung und </a:t>
            </a:r>
            <a:r>
              <a:rPr lang="de-DE" altLang="de-DE" sz="2400">
                <a:solidFill>
                  <a:schemeClr val="tx2"/>
                </a:solidFill>
              </a:rPr>
              <a:t/>
            </a:r>
            <a:br>
              <a:rPr lang="de-DE" altLang="de-DE" sz="2400">
                <a:solidFill>
                  <a:schemeClr val="tx2"/>
                </a:solidFill>
              </a:rPr>
            </a:br>
            <a:r>
              <a:rPr lang="de-DE" altLang="de-DE" sz="2400" b="1">
                <a:solidFill>
                  <a:srgbClr val="372221"/>
                </a:solidFill>
                <a:latin typeface="Arial" charset="0"/>
                <a:cs typeface="Arial" charset="0"/>
              </a:rPr>
              <a:t>Fachhochschulreife</a:t>
            </a:r>
            <a:r>
              <a:rPr lang="de-DE" altLang="de-DE" sz="1400" b="1">
                <a:solidFill>
                  <a:srgbClr val="372221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6147" name="Picture 11" descr="BOAL-logo_kur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347788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60350"/>
            <a:ext cx="1011238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42938" y="2000250"/>
            <a:ext cx="78581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Font typeface="Times New Roman" pitchFamily="18" charset="0"/>
              <a:buAutoNum type="arabicPeriod"/>
            </a:pPr>
            <a:r>
              <a:rPr lang="de-DE" altLang="de-DE" sz="2400" b="1" u="sng">
                <a:latin typeface="Arial Narrow" pitchFamily="34" charset="0"/>
              </a:rPr>
              <a:t>Wer kann eine "Berufsschule-Plus"- Klasse besuchen?</a:t>
            </a:r>
            <a:r>
              <a:rPr lang="de-DE" altLang="de-DE" sz="2400">
                <a:latin typeface="Arial Narrow" pitchFamily="34" charset="0"/>
              </a:rPr>
              <a:t> </a:t>
            </a:r>
            <a:br>
              <a:rPr lang="de-DE" altLang="de-DE" sz="2400">
                <a:latin typeface="Arial Narrow" pitchFamily="34" charset="0"/>
              </a:rPr>
            </a:br>
            <a:endParaRPr lang="de-DE" altLang="de-DE" sz="2400">
              <a:latin typeface="Arial Narrow" pitchFamily="34" charset="0"/>
            </a:endParaRPr>
          </a:p>
          <a:p>
            <a:pPr eaLnBrk="1" hangingPunct="1"/>
            <a:r>
              <a:rPr lang="de-DE" altLang="de-DE" sz="2400">
                <a:latin typeface="Arial Narrow" pitchFamily="34" charset="0"/>
                <a:cs typeface="Arial" charset="0"/>
              </a:rPr>
              <a:t>Jugendliche, die eine mindestens zweijährige Berufsfachschule besuchen, die zu einem Berufsabschluss führt (z. B. Berufsfachschule für Hauswirtschaft, Kinderpflege, Sozialpflege…)</a:t>
            </a:r>
          </a:p>
          <a:p>
            <a:pPr eaLnBrk="1" hangingPunct="1"/>
            <a:r>
              <a:rPr lang="de-DE" altLang="de-DE" sz="2400">
                <a:latin typeface="Arial Narrow" pitchFamily="34" charset="0"/>
                <a:cs typeface="Arial" charset="0"/>
              </a:rPr>
              <a:t>Gymnasiasten, die die Erlaubnis zum </a:t>
            </a:r>
            <a:r>
              <a:rPr lang="de-DE" altLang="de-DE" sz="2400" b="1">
                <a:latin typeface="Arial Narrow" pitchFamily="34" charset="0"/>
                <a:cs typeface="Arial" charset="0"/>
              </a:rPr>
              <a:t>Vorrücken in die 11. Jahrgangsstufe</a:t>
            </a:r>
            <a:r>
              <a:rPr lang="de-DE" altLang="de-DE" sz="2400">
                <a:latin typeface="Arial Narrow" pitchFamily="34" charset="0"/>
                <a:cs typeface="Arial" charset="0"/>
              </a:rPr>
              <a:t> haben und eine </a:t>
            </a:r>
            <a:r>
              <a:rPr lang="de-DE" altLang="de-DE" sz="2400" b="1">
                <a:latin typeface="Arial Narrow" pitchFamily="34" charset="0"/>
                <a:cs typeface="Arial" charset="0"/>
              </a:rPr>
              <a:t>Berufsausbildung</a:t>
            </a:r>
            <a:r>
              <a:rPr lang="de-DE" altLang="de-DE" sz="2400">
                <a:latin typeface="Arial Narrow" pitchFamily="34" charset="0"/>
                <a:cs typeface="Arial" charset="0"/>
              </a:rPr>
              <a:t> beginnen, sind </a:t>
            </a:r>
            <a:r>
              <a:rPr lang="de-DE" altLang="de-DE" sz="2400" b="1">
                <a:latin typeface="Arial Narrow" pitchFamily="34" charset="0"/>
                <a:cs typeface="Arial" charset="0"/>
              </a:rPr>
              <a:t>ohne Notendurchschnitt</a:t>
            </a:r>
            <a:r>
              <a:rPr lang="de-DE" altLang="de-DE" sz="2400">
                <a:latin typeface="Arial Narrow" pitchFamily="34" charset="0"/>
                <a:cs typeface="Arial" charset="0"/>
              </a:rPr>
              <a:t> berechtigt.</a:t>
            </a:r>
          </a:p>
          <a:p>
            <a:pPr eaLnBrk="1" hangingPunct="1"/>
            <a:endParaRPr lang="de-DE" altLang="de-DE" sz="2400">
              <a:latin typeface="Arial Narrow" pitchFamily="34" charset="0"/>
              <a:cs typeface="Arial" charset="0"/>
            </a:endParaRPr>
          </a:p>
          <a:p>
            <a:pPr eaLnBrk="1" hangingPunct="1"/>
            <a:endParaRPr lang="de-DE" altLang="de-DE" sz="2400">
              <a:latin typeface="Arial Narrow" pitchFamily="34" charset="0"/>
              <a:cs typeface="Arial" charset="0"/>
            </a:endParaRPr>
          </a:p>
        </p:txBody>
      </p:sp>
      <p:pic>
        <p:nvPicPr>
          <p:cNvPr id="6150" name="Grafi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214313"/>
            <a:ext cx="23717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/>
          <p:cNvSpPr>
            <a:spLocks noChangeArrowheads="1"/>
          </p:cNvSpPr>
          <p:nvPr/>
        </p:nvSpPr>
        <p:spPr bwMode="auto">
          <a:xfrm>
            <a:off x="2571750" y="857250"/>
            <a:ext cx="396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372221"/>
                </a:solidFill>
                <a:latin typeface="Arial" charset="0"/>
                <a:cs typeface="Arial" charset="0"/>
              </a:rPr>
              <a:t>Berufsausbildung und </a:t>
            </a:r>
            <a:r>
              <a:rPr lang="de-DE" altLang="de-DE" sz="2400">
                <a:solidFill>
                  <a:schemeClr val="tx2"/>
                </a:solidFill>
              </a:rPr>
              <a:t/>
            </a:r>
            <a:br>
              <a:rPr lang="de-DE" altLang="de-DE" sz="2400">
                <a:solidFill>
                  <a:schemeClr val="tx2"/>
                </a:solidFill>
              </a:rPr>
            </a:br>
            <a:r>
              <a:rPr lang="de-DE" altLang="de-DE" sz="2400" b="1">
                <a:solidFill>
                  <a:srgbClr val="372221"/>
                </a:solidFill>
                <a:latin typeface="Arial" charset="0"/>
                <a:cs typeface="Arial" charset="0"/>
              </a:rPr>
              <a:t>Fachhochschulreife</a:t>
            </a:r>
            <a:r>
              <a:rPr lang="de-DE" altLang="de-DE" sz="1400" b="1">
                <a:solidFill>
                  <a:srgbClr val="372221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7171" name="Picture 11" descr="BOAL-logo_kur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347788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60350"/>
            <a:ext cx="1011238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42938" y="2000250"/>
            <a:ext cx="78581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Font typeface="Times New Roman" pitchFamily="18" charset="0"/>
              <a:buAutoNum type="arabicPeriod"/>
            </a:pPr>
            <a:r>
              <a:rPr lang="de-DE" altLang="de-DE" sz="2400" b="1" u="sng">
                <a:latin typeface="Arial Narrow" pitchFamily="34" charset="0"/>
              </a:rPr>
              <a:t>Wer kann eine "Berufsschule-Plus"- Klasse besuchen?</a:t>
            </a:r>
            <a:r>
              <a:rPr lang="de-DE" altLang="de-DE" sz="2400">
                <a:latin typeface="Arial Narrow" pitchFamily="34" charset="0"/>
              </a:rPr>
              <a:t> </a:t>
            </a:r>
            <a:br>
              <a:rPr lang="de-DE" altLang="de-DE" sz="2400">
                <a:latin typeface="Arial Narrow" pitchFamily="34" charset="0"/>
              </a:rPr>
            </a:br>
            <a:endParaRPr lang="de-DE" altLang="de-DE" sz="2400">
              <a:latin typeface="Arial Narrow" pitchFamily="34" charset="0"/>
            </a:endParaRPr>
          </a:p>
          <a:p>
            <a:pPr algn="just" eaLnBrk="1" hangingPunct="1"/>
            <a:r>
              <a:rPr lang="de-DE" altLang="de-DE" sz="2400" b="1">
                <a:latin typeface="Arial Narrow" pitchFamily="34" charset="0"/>
                <a:cs typeface="Arial" charset="0"/>
              </a:rPr>
              <a:t>Gymnasiasten</a:t>
            </a:r>
            <a:r>
              <a:rPr lang="de-DE" altLang="de-DE" sz="2400">
                <a:latin typeface="Arial Narrow" pitchFamily="34" charset="0"/>
                <a:cs typeface="Arial" charset="0"/>
              </a:rPr>
              <a:t>, die </a:t>
            </a:r>
            <a:r>
              <a:rPr lang="de-DE" altLang="de-DE" sz="2400" b="1">
                <a:latin typeface="Arial Narrow" pitchFamily="34" charset="0"/>
                <a:cs typeface="Arial" charset="0"/>
              </a:rPr>
              <a:t>keine Erlaubnis zum Vorrücken</a:t>
            </a:r>
            <a:r>
              <a:rPr lang="de-DE" altLang="de-DE" sz="2400">
                <a:latin typeface="Arial Narrow" pitchFamily="34" charset="0"/>
                <a:cs typeface="Arial" charset="0"/>
              </a:rPr>
              <a:t> haben, jedoch eine </a:t>
            </a:r>
            <a:r>
              <a:rPr lang="de-DE" altLang="de-DE" sz="2400" b="1">
                <a:latin typeface="Arial Narrow" pitchFamily="34" charset="0"/>
                <a:cs typeface="Arial" charset="0"/>
              </a:rPr>
              <a:t>besondere Prüfung in den Fächern Deutsch, Englisch und Mathematik mit Erfolg</a:t>
            </a:r>
            <a:r>
              <a:rPr lang="de-DE" altLang="de-DE" sz="2400">
                <a:latin typeface="Arial Narrow" pitchFamily="34" charset="0"/>
                <a:cs typeface="Arial" charset="0"/>
              </a:rPr>
              <a:t> ablegen, sind ebenfalls berechtigt. Für sie gilt auch der </a:t>
            </a:r>
            <a:r>
              <a:rPr lang="de-DE" altLang="de-DE" sz="2400" b="1">
                <a:latin typeface="Arial Narrow" pitchFamily="34" charset="0"/>
                <a:cs typeface="Arial" charset="0"/>
              </a:rPr>
              <a:t>Notendurchschnitt von 3,5</a:t>
            </a:r>
            <a:r>
              <a:rPr lang="de-DE" altLang="de-DE" sz="2400">
                <a:latin typeface="Arial Narrow" pitchFamily="34" charset="0"/>
                <a:cs typeface="Arial" charset="0"/>
              </a:rPr>
              <a:t>.</a:t>
            </a:r>
          </a:p>
          <a:p>
            <a:pPr algn="just" eaLnBrk="1" hangingPunct="1"/>
            <a:r>
              <a:rPr lang="de-DE" altLang="de-DE" sz="2400" b="1">
                <a:latin typeface="Arial Narrow" pitchFamily="34" charset="0"/>
                <a:cs typeface="Arial" charset="0"/>
              </a:rPr>
              <a:t>Absolventen des M-Zugs</a:t>
            </a:r>
            <a:r>
              <a:rPr lang="de-DE" altLang="de-DE" sz="2400">
                <a:latin typeface="Arial Narrow" pitchFamily="34" charset="0"/>
                <a:cs typeface="Arial" charset="0"/>
              </a:rPr>
              <a:t>, sofern sie den Notendurchschnitt von 3,5 in den Fächern Deutsch, Englisch und Mathematik erreicht haben.</a:t>
            </a:r>
          </a:p>
          <a:p>
            <a:pPr algn="just" eaLnBrk="1" hangingPunct="1"/>
            <a:r>
              <a:rPr lang="de-DE" altLang="de-DE" sz="2400" b="1">
                <a:latin typeface="Arial Narrow" pitchFamily="34" charset="0"/>
              </a:rPr>
              <a:t>Berufsschüler</a:t>
            </a:r>
            <a:r>
              <a:rPr lang="de-DE" altLang="de-DE" sz="2400">
                <a:latin typeface="Arial Narrow" pitchFamily="34" charset="0"/>
              </a:rPr>
              <a:t>, die eine </a:t>
            </a:r>
            <a:r>
              <a:rPr lang="de-DE" altLang="de-DE" sz="2400" b="1">
                <a:latin typeface="Arial Narrow" pitchFamily="34" charset="0"/>
              </a:rPr>
              <a:t>benachbarte Berufsschule</a:t>
            </a:r>
            <a:r>
              <a:rPr lang="de-DE" altLang="de-DE" sz="2400">
                <a:latin typeface="Arial Narrow" pitchFamily="34" charset="0"/>
              </a:rPr>
              <a:t> besuchen und die sonstigen Aufnahmekriterien erfüllen.</a:t>
            </a:r>
            <a:endParaRPr lang="de-DE" altLang="de-DE" sz="2400">
              <a:latin typeface="Arial Narrow" pitchFamily="34" charset="0"/>
              <a:cs typeface="Arial" charset="0"/>
            </a:endParaRPr>
          </a:p>
        </p:txBody>
      </p:sp>
      <p:pic>
        <p:nvPicPr>
          <p:cNvPr id="7174" name="Grafi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214313"/>
            <a:ext cx="23717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ChangeArrowheads="1"/>
          </p:cNvSpPr>
          <p:nvPr/>
        </p:nvSpPr>
        <p:spPr bwMode="auto">
          <a:xfrm>
            <a:off x="2571750" y="857250"/>
            <a:ext cx="396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372221"/>
                </a:solidFill>
                <a:latin typeface="Arial" charset="0"/>
                <a:cs typeface="Arial" charset="0"/>
              </a:rPr>
              <a:t>Berufsausbildung und </a:t>
            </a:r>
            <a:r>
              <a:rPr lang="de-DE" altLang="de-DE" sz="2400">
                <a:solidFill>
                  <a:schemeClr val="tx2"/>
                </a:solidFill>
              </a:rPr>
              <a:t/>
            </a:r>
            <a:br>
              <a:rPr lang="de-DE" altLang="de-DE" sz="2400">
                <a:solidFill>
                  <a:schemeClr val="tx2"/>
                </a:solidFill>
              </a:rPr>
            </a:br>
            <a:r>
              <a:rPr lang="de-DE" altLang="de-DE" sz="2400" b="1">
                <a:solidFill>
                  <a:srgbClr val="372221"/>
                </a:solidFill>
                <a:latin typeface="Arial" charset="0"/>
                <a:cs typeface="Arial" charset="0"/>
              </a:rPr>
              <a:t>Fachhochschulreife</a:t>
            </a:r>
            <a:r>
              <a:rPr lang="de-DE" altLang="de-DE" sz="1400" b="1">
                <a:solidFill>
                  <a:srgbClr val="372221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8195" name="Picture 11" descr="BOAL-logo_kur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347788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60350"/>
            <a:ext cx="1011238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42938" y="2000250"/>
            <a:ext cx="78581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Font typeface="Times New Roman" pitchFamily="18" charset="0"/>
              <a:buAutoNum type="arabicPeriod"/>
            </a:pPr>
            <a:r>
              <a:rPr lang="de-DE" altLang="de-DE" sz="2400" b="1" u="sng">
                <a:solidFill>
                  <a:srgbClr val="000000"/>
                </a:solidFill>
                <a:latin typeface="Arial Narrow" pitchFamily="34" charset="0"/>
              </a:rPr>
              <a:t>Wer kann eine "Berufsschule-Plus"- Klasse </a:t>
            </a:r>
            <a:r>
              <a:rPr lang="de-DE" altLang="de-DE" sz="2400" b="1" i="1" u="sng">
                <a:solidFill>
                  <a:srgbClr val="FF0000"/>
                </a:solidFill>
                <a:latin typeface="Arial Narrow" pitchFamily="34" charset="0"/>
              </a:rPr>
              <a:t>nicht</a:t>
            </a:r>
            <a:r>
              <a:rPr lang="de-DE" altLang="de-DE" sz="2400" b="1" u="sng">
                <a:solidFill>
                  <a:srgbClr val="000000"/>
                </a:solidFill>
                <a:latin typeface="Arial Narrow" pitchFamily="34" charset="0"/>
              </a:rPr>
              <a:t> besuchen?</a:t>
            </a:r>
            <a:r>
              <a:rPr lang="de-DE" altLang="de-DE" sz="2400">
                <a:latin typeface="Arial Narrow" pitchFamily="34" charset="0"/>
              </a:rPr>
              <a:t/>
            </a:r>
            <a:br>
              <a:rPr lang="de-DE" altLang="de-DE" sz="2400">
                <a:latin typeface="Arial Narrow" pitchFamily="34" charset="0"/>
              </a:rPr>
            </a:br>
            <a:endParaRPr lang="de-DE" altLang="de-DE" sz="2400">
              <a:latin typeface="Arial Narrow" pitchFamily="34" charset="0"/>
            </a:endParaRPr>
          </a:p>
          <a:p>
            <a:pPr eaLnBrk="1" hangingPunct="1"/>
            <a:r>
              <a:rPr lang="de-DE" altLang="de-DE" sz="2400" b="1">
                <a:latin typeface="Arial Narrow" pitchFamily="34" charset="0"/>
                <a:cs typeface="Arial" charset="0"/>
              </a:rPr>
              <a:t>Wirtschaftsschüler </a:t>
            </a:r>
            <a:r>
              <a:rPr lang="de-DE" altLang="de-DE" sz="2400">
                <a:latin typeface="Arial Narrow" pitchFamily="34" charset="0"/>
                <a:cs typeface="Arial" charset="0"/>
              </a:rPr>
              <a:t>ohne Mathematik.</a:t>
            </a:r>
          </a:p>
          <a:p>
            <a:pPr eaLnBrk="1" hangingPunct="1"/>
            <a:r>
              <a:rPr lang="de-DE" altLang="de-DE" sz="2400">
                <a:latin typeface="Arial Narrow" pitchFamily="34" charset="0"/>
              </a:rPr>
              <a:t>Schüler</a:t>
            </a:r>
            <a:r>
              <a:rPr lang="de-DE" altLang="de-DE" sz="2400" b="1">
                <a:latin typeface="Arial Narrow" pitchFamily="34" charset="0"/>
              </a:rPr>
              <a:t> </a:t>
            </a:r>
            <a:r>
              <a:rPr lang="de-DE" altLang="de-DE" sz="2400">
                <a:latin typeface="Arial Narrow" pitchFamily="34" charset="0"/>
              </a:rPr>
              <a:t>aus </a:t>
            </a:r>
            <a:r>
              <a:rPr lang="de-DE" altLang="de-DE" sz="2400" b="1">
                <a:latin typeface="Arial Narrow" pitchFamily="34" charset="0"/>
              </a:rPr>
              <a:t>einjährigen</a:t>
            </a:r>
            <a:r>
              <a:rPr lang="de-DE" altLang="de-DE" sz="2400">
                <a:latin typeface="Arial Narrow" pitchFamily="34" charset="0"/>
              </a:rPr>
              <a:t> </a:t>
            </a:r>
            <a:r>
              <a:rPr lang="de-DE" altLang="de-DE" sz="2400" b="1">
                <a:latin typeface="Arial Narrow" pitchFamily="34" charset="0"/>
              </a:rPr>
              <a:t>Berufsfachschulen</a:t>
            </a:r>
            <a:r>
              <a:rPr lang="de-DE" altLang="de-DE" sz="2400">
                <a:latin typeface="Arial Narrow" pitchFamily="34" charset="0"/>
              </a:rPr>
              <a:t>, da sie sich nicht in einer dualen Ausbildung befinden.</a:t>
            </a:r>
            <a:endParaRPr lang="de-DE" altLang="de-DE" sz="2400">
              <a:latin typeface="Arial Narrow" pitchFamily="34" charset="0"/>
              <a:cs typeface="Arial" charset="0"/>
            </a:endParaRPr>
          </a:p>
          <a:p>
            <a:pPr eaLnBrk="1" hangingPunct="1"/>
            <a:endParaRPr lang="de-DE" altLang="de-DE" sz="2400">
              <a:latin typeface="Arial Narrow" pitchFamily="34" charset="0"/>
              <a:cs typeface="Arial" charset="0"/>
            </a:endParaRPr>
          </a:p>
          <a:p>
            <a:pPr eaLnBrk="1" hangingPunct="1"/>
            <a:endParaRPr lang="de-DE" altLang="de-DE" sz="2400">
              <a:latin typeface="Arial Narrow" pitchFamily="34" charset="0"/>
              <a:cs typeface="Arial" charset="0"/>
            </a:endParaRPr>
          </a:p>
          <a:p>
            <a:pPr eaLnBrk="1" hangingPunct="1"/>
            <a:endParaRPr lang="de-DE" altLang="de-DE" sz="2400">
              <a:latin typeface="Arial Narrow" pitchFamily="34" charset="0"/>
              <a:cs typeface="Arial" charset="0"/>
            </a:endParaRPr>
          </a:p>
        </p:txBody>
      </p:sp>
      <p:pic>
        <p:nvPicPr>
          <p:cNvPr id="8198" name="Grafi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214313"/>
            <a:ext cx="23717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/>
          <p:cNvSpPr>
            <a:spLocks noChangeArrowheads="1"/>
          </p:cNvSpPr>
          <p:nvPr/>
        </p:nvSpPr>
        <p:spPr bwMode="auto">
          <a:xfrm>
            <a:off x="2571750" y="857250"/>
            <a:ext cx="396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372221"/>
                </a:solidFill>
                <a:latin typeface="Arial" charset="0"/>
                <a:cs typeface="Arial" charset="0"/>
              </a:rPr>
              <a:t>Berufsausbildung und </a:t>
            </a:r>
            <a:r>
              <a:rPr lang="de-DE" altLang="de-DE" sz="2400">
                <a:solidFill>
                  <a:schemeClr val="tx2"/>
                </a:solidFill>
              </a:rPr>
              <a:t/>
            </a:r>
            <a:br>
              <a:rPr lang="de-DE" altLang="de-DE" sz="2400">
                <a:solidFill>
                  <a:schemeClr val="tx2"/>
                </a:solidFill>
              </a:rPr>
            </a:br>
            <a:r>
              <a:rPr lang="de-DE" altLang="de-DE" sz="2400" b="1">
                <a:solidFill>
                  <a:srgbClr val="372221"/>
                </a:solidFill>
                <a:latin typeface="Arial" charset="0"/>
                <a:cs typeface="Arial" charset="0"/>
              </a:rPr>
              <a:t>Fachhochschulreife</a:t>
            </a:r>
            <a:r>
              <a:rPr lang="de-DE" altLang="de-DE" sz="1400" b="1">
                <a:solidFill>
                  <a:srgbClr val="372221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9219" name="Picture 11" descr="BOAL-logo_kur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347788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60350"/>
            <a:ext cx="1011238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42938" y="2000250"/>
            <a:ext cx="78581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r>
              <a:rPr lang="de-DE" altLang="de-DE" sz="2400" b="1" u="sng">
                <a:solidFill>
                  <a:srgbClr val="000000"/>
                </a:solidFill>
                <a:latin typeface="Arial Narrow" pitchFamily="34" charset="0"/>
              </a:rPr>
              <a:t>2.    Welche Fächer werden unterrichtet?</a:t>
            </a:r>
            <a:r>
              <a:rPr lang="de-DE" altLang="de-DE" sz="2400">
                <a:latin typeface="Arial Narrow" pitchFamily="34" charset="0"/>
              </a:rPr>
              <a:t/>
            </a:r>
            <a:br>
              <a:rPr lang="de-DE" altLang="de-DE" sz="2400">
                <a:latin typeface="Arial Narrow" pitchFamily="34" charset="0"/>
              </a:rPr>
            </a:br>
            <a:endParaRPr lang="de-DE" altLang="de-DE" sz="2400">
              <a:latin typeface="Arial Narrow" pitchFamily="34" charset="0"/>
            </a:endParaRPr>
          </a:p>
          <a:p>
            <a:pPr eaLnBrk="1" hangingPunct="1"/>
            <a:r>
              <a:rPr lang="de-DE" altLang="de-DE" sz="2400">
                <a:latin typeface="Arial Narrow" pitchFamily="34" charset="0"/>
                <a:cs typeface="Arial" charset="0"/>
              </a:rPr>
              <a:t>Die Fächer der Abschlussprüfung: </a:t>
            </a:r>
            <a:br>
              <a:rPr lang="de-DE" altLang="de-DE" sz="2400">
                <a:latin typeface="Arial Narrow" pitchFamily="34" charset="0"/>
                <a:cs typeface="Arial" charset="0"/>
              </a:rPr>
            </a:br>
            <a:r>
              <a:rPr lang="de-DE" altLang="de-DE" sz="2400" b="1">
                <a:latin typeface="Arial Narrow" pitchFamily="34" charset="0"/>
                <a:cs typeface="Arial" charset="0"/>
              </a:rPr>
              <a:t>Deutsch, Englisch, Mathematik</a:t>
            </a:r>
          </a:p>
          <a:p>
            <a:pPr eaLnBrk="1" hangingPunct="1"/>
            <a:r>
              <a:rPr lang="de-DE" altLang="de-DE" sz="2400" b="1">
                <a:latin typeface="Arial Narrow" pitchFamily="34" charset="0"/>
              </a:rPr>
              <a:t>Gesellschaftswissenschaftliches Fach </a:t>
            </a:r>
            <a:r>
              <a:rPr lang="de-DE" altLang="de-DE" sz="2400">
                <a:latin typeface="Arial Narrow" pitchFamily="34" charset="0"/>
              </a:rPr>
              <a:t>(10. Jgst.)</a:t>
            </a:r>
          </a:p>
          <a:p>
            <a:pPr eaLnBrk="1" hangingPunct="1"/>
            <a:r>
              <a:rPr lang="de-DE" altLang="de-DE" sz="2400" b="1">
                <a:latin typeface="Arial Narrow" pitchFamily="34" charset="0"/>
                <a:cs typeface="Arial" charset="0"/>
              </a:rPr>
              <a:t>Naturwissenschaftliches Fach </a:t>
            </a:r>
            <a:r>
              <a:rPr lang="de-DE" altLang="de-DE" sz="2400">
                <a:latin typeface="Arial Narrow" pitchFamily="34" charset="0"/>
                <a:cs typeface="Arial" charset="0"/>
              </a:rPr>
              <a:t>(11. und 12. Jgst.)</a:t>
            </a:r>
          </a:p>
          <a:p>
            <a:pPr eaLnBrk="1" hangingPunct="1"/>
            <a:endParaRPr lang="de-DE" altLang="de-DE" sz="2400">
              <a:latin typeface="Arial Narrow" pitchFamily="34" charset="0"/>
              <a:cs typeface="Arial" charset="0"/>
            </a:endParaRPr>
          </a:p>
          <a:p>
            <a:pPr eaLnBrk="1" hangingPunct="1"/>
            <a:endParaRPr lang="de-DE" altLang="de-DE" sz="2400">
              <a:latin typeface="Arial Narrow" pitchFamily="34" charset="0"/>
              <a:cs typeface="Arial" charset="0"/>
            </a:endParaRPr>
          </a:p>
          <a:p>
            <a:pPr eaLnBrk="1" hangingPunct="1"/>
            <a:endParaRPr lang="de-DE" altLang="de-DE" sz="2400">
              <a:latin typeface="Arial Narrow" pitchFamily="34" charset="0"/>
              <a:cs typeface="Arial" charset="0"/>
            </a:endParaRPr>
          </a:p>
        </p:txBody>
      </p:sp>
      <p:pic>
        <p:nvPicPr>
          <p:cNvPr id="9222" name="Grafi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214313"/>
            <a:ext cx="23717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/>
          <p:cNvSpPr>
            <a:spLocks noChangeArrowheads="1"/>
          </p:cNvSpPr>
          <p:nvPr/>
        </p:nvSpPr>
        <p:spPr bwMode="auto">
          <a:xfrm>
            <a:off x="2571750" y="857250"/>
            <a:ext cx="396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rgbClr val="372221"/>
                </a:solidFill>
                <a:latin typeface="Arial" charset="0"/>
                <a:cs typeface="Arial" charset="0"/>
              </a:rPr>
              <a:t>Berufsausbildung und </a:t>
            </a:r>
            <a:r>
              <a:rPr lang="de-DE" altLang="de-DE" sz="2400">
                <a:solidFill>
                  <a:schemeClr val="tx2"/>
                </a:solidFill>
              </a:rPr>
              <a:t/>
            </a:r>
            <a:br>
              <a:rPr lang="de-DE" altLang="de-DE" sz="2400">
                <a:solidFill>
                  <a:schemeClr val="tx2"/>
                </a:solidFill>
              </a:rPr>
            </a:br>
            <a:r>
              <a:rPr lang="de-DE" altLang="de-DE" sz="2400" b="1">
                <a:solidFill>
                  <a:srgbClr val="372221"/>
                </a:solidFill>
                <a:latin typeface="Arial" charset="0"/>
                <a:cs typeface="Arial" charset="0"/>
              </a:rPr>
              <a:t>Fachhochschulreife</a:t>
            </a:r>
            <a:r>
              <a:rPr lang="de-DE" altLang="de-DE" sz="1400" b="1">
                <a:solidFill>
                  <a:srgbClr val="372221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10243" name="Picture 11" descr="BOAL-logo_kurz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347788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60350"/>
            <a:ext cx="1011238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14"/>
          <p:cNvGrpSpPr>
            <a:grpSpLocks/>
          </p:cNvGrpSpPr>
          <p:nvPr/>
        </p:nvGrpSpPr>
        <p:grpSpPr bwMode="auto">
          <a:xfrm>
            <a:off x="381000" y="2349500"/>
            <a:ext cx="8229600" cy="4060825"/>
            <a:chOff x="0" y="0"/>
            <a:chExt cx="3591" cy="3750"/>
          </a:xfrm>
        </p:grpSpPr>
        <p:grpSp>
          <p:nvGrpSpPr>
            <p:cNvPr id="10249" name="Group 431"/>
            <p:cNvGrpSpPr>
              <a:grpSpLocks/>
            </p:cNvGrpSpPr>
            <p:nvPr/>
          </p:nvGrpSpPr>
          <p:grpSpPr bwMode="auto">
            <a:xfrm>
              <a:off x="0" y="0"/>
              <a:ext cx="1096" cy="863"/>
              <a:chOff x="0" y="0"/>
              <a:chExt cx="1096" cy="863"/>
            </a:xfrm>
          </p:grpSpPr>
          <p:sp>
            <p:nvSpPr>
              <p:cNvPr id="10373" name="Rectangle 388"/>
              <p:cNvSpPr>
                <a:spLocks noChangeArrowheads="1"/>
              </p:cNvSpPr>
              <p:nvPr/>
            </p:nvSpPr>
            <p:spPr bwMode="auto">
              <a:xfrm>
                <a:off x="28" y="0"/>
                <a:ext cx="1040" cy="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cs typeface="Arial" charset="0"/>
                  </a:rPr>
                  <a:t> </a:t>
                </a:r>
                <a:endParaRPr lang="de-DE" altLang="de-DE" sz="1200">
                  <a:latin typeface="Arial" charset="0"/>
                  <a:cs typeface="Arial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  <p:sp>
            <p:nvSpPr>
              <p:cNvPr id="10374" name="Rectangle 4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96" cy="86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50" name="Group 433"/>
            <p:cNvGrpSpPr>
              <a:grpSpLocks/>
            </p:cNvGrpSpPr>
            <p:nvPr/>
          </p:nvGrpSpPr>
          <p:grpSpPr bwMode="auto">
            <a:xfrm>
              <a:off x="1096" y="0"/>
              <a:ext cx="499" cy="863"/>
              <a:chOff x="1096" y="0"/>
              <a:chExt cx="499" cy="863"/>
            </a:xfrm>
          </p:grpSpPr>
          <p:sp>
            <p:nvSpPr>
              <p:cNvPr id="10371" name="Rectangle 389"/>
              <p:cNvSpPr>
                <a:spLocks noChangeArrowheads="1"/>
              </p:cNvSpPr>
              <p:nvPr/>
            </p:nvSpPr>
            <p:spPr bwMode="auto">
              <a:xfrm>
                <a:off x="1124" y="0"/>
                <a:ext cx="443" cy="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latin typeface="Arial" charset="0"/>
                    <a:cs typeface="Arial" charset="0"/>
                  </a:rPr>
                  <a:t>1. Schuljahr</a:t>
                </a:r>
                <a:endParaRPr lang="de-DE" altLang="de-DE" sz="2400"/>
              </a:p>
            </p:txBody>
          </p:sp>
          <p:sp>
            <p:nvSpPr>
              <p:cNvPr id="10372" name="Rectangle 432"/>
              <p:cNvSpPr>
                <a:spLocks noChangeArrowheads="1"/>
              </p:cNvSpPr>
              <p:nvPr/>
            </p:nvSpPr>
            <p:spPr bwMode="auto">
              <a:xfrm>
                <a:off x="1096" y="0"/>
                <a:ext cx="499" cy="86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51" name="Group 435"/>
            <p:cNvGrpSpPr>
              <a:grpSpLocks/>
            </p:cNvGrpSpPr>
            <p:nvPr/>
          </p:nvGrpSpPr>
          <p:grpSpPr bwMode="auto">
            <a:xfrm>
              <a:off x="1595" y="0"/>
              <a:ext cx="499" cy="863"/>
              <a:chOff x="1595" y="0"/>
              <a:chExt cx="499" cy="863"/>
            </a:xfrm>
          </p:grpSpPr>
          <p:sp>
            <p:nvSpPr>
              <p:cNvPr id="10369" name="Rectangle 390"/>
              <p:cNvSpPr>
                <a:spLocks noChangeArrowheads="1"/>
              </p:cNvSpPr>
              <p:nvPr/>
            </p:nvSpPr>
            <p:spPr bwMode="auto">
              <a:xfrm>
                <a:off x="1623" y="0"/>
                <a:ext cx="443" cy="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latin typeface="Arial" charset="0"/>
                    <a:cs typeface="Arial" charset="0"/>
                  </a:rPr>
                  <a:t>2. Schuljahr</a:t>
                </a:r>
                <a:endParaRPr lang="de-DE" altLang="de-DE" sz="2400"/>
              </a:p>
            </p:txBody>
          </p:sp>
          <p:sp>
            <p:nvSpPr>
              <p:cNvPr id="10370" name="Rectangle 434"/>
              <p:cNvSpPr>
                <a:spLocks noChangeArrowheads="1"/>
              </p:cNvSpPr>
              <p:nvPr/>
            </p:nvSpPr>
            <p:spPr bwMode="auto">
              <a:xfrm>
                <a:off x="1595" y="0"/>
                <a:ext cx="499" cy="86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52" name="Group 437"/>
            <p:cNvGrpSpPr>
              <a:grpSpLocks/>
            </p:cNvGrpSpPr>
            <p:nvPr/>
          </p:nvGrpSpPr>
          <p:grpSpPr bwMode="auto">
            <a:xfrm>
              <a:off x="2094" y="0"/>
              <a:ext cx="499" cy="863"/>
              <a:chOff x="2094" y="0"/>
              <a:chExt cx="499" cy="863"/>
            </a:xfrm>
          </p:grpSpPr>
          <p:sp>
            <p:nvSpPr>
              <p:cNvPr id="10367" name="Rectangle 391"/>
              <p:cNvSpPr>
                <a:spLocks noChangeArrowheads="1"/>
              </p:cNvSpPr>
              <p:nvPr/>
            </p:nvSpPr>
            <p:spPr bwMode="auto">
              <a:xfrm>
                <a:off x="2122" y="0"/>
                <a:ext cx="443" cy="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latin typeface="Arial" charset="0"/>
                    <a:cs typeface="Arial" charset="0"/>
                  </a:rPr>
                  <a:t>3. Schuljahr</a:t>
                </a:r>
                <a:endParaRPr lang="de-DE" altLang="de-DE" sz="2400"/>
              </a:p>
            </p:txBody>
          </p:sp>
          <p:sp>
            <p:nvSpPr>
              <p:cNvPr id="10368" name="Rectangle 436"/>
              <p:cNvSpPr>
                <a:spLocks noChangeArrowheads="1"/>
              </p:cNvSpPr>
              <p:nvPr/>
            </p:nvSpPr>
            <p:spPr bwMode="auto">
              <a:xfrm>
                <a:off x="2094" y="0"/>
                <a:ext cx="499" cy="86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53" name="Group 439"/>
            <p:cNvGrpSpPr>
              <a:grpSpLocks/>
            </p:cNvGrpSpPr>
            <p:nvPr/>
          </p:nvGrpSpPr>
          <p:grpSpPr bwMode="auto">
            <a:xfrm>
              <a:off x="2593" y="0"/>
              <a:ext cx="499" cy="863"/>
              <a:chOff x="2593" y="0"/>
              <a:chExt cx="499" cy="863"/>
            </a:xfrm>
          </p:grpSpPr>
          <p:sp>
            <p:nvSpPr>
              <p:cNvPr id="10365" name="Rectangle 392"/>
              <p:cNvSpPr>
                <a:spLocks noChangeArrowheads="1"/>
              </p:cNvSpPr>
              <p:nvPr/>
            </p:nvSpPr>
            <p:spPr bwMode="auto">
              <a:xfrm>
                <a:off x="2621" y="0"/>
                <a:ext cx="443" cy="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latin typeface="Arial" charset="0"/>
                    <a:cs typeface="Arial" charset="0"/>
                  </a:rPr>
                  <a:t>Wochen-stunden insgesamt</a:t>
                </a:r>
                <a:endParaRPr lang="de-DE" altLang="de-DE" sz="2400"/>
              </a:p>
            </p:txBody>
          </p:sp>
          <p:sp>
            <p:nvSpPr>
              <p:cNvPr id="10366" name="Rectangle 438"/>
              <p:cNvSpPr>
                <a:spLocks noChangeArrowheads="1"/>
              </p:cNvSpPr>
              <p:nvPr/>
            </p:nvSpPr>
            <p:spPr bwMode="auto">
              <a:xfrm>
                <a:off x="2593" y="0"/>
                <a:ext cx="499" cy="86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54" name="Group 441"/>
            <p:cNvGrpSpPr>
              <a:grpSpLocks/>
            </p:cNvGrpSpPr>
            <p:nvPr/>
          </p:nvGrpSpPr>
          <p:grpSpPr bwMode="auto">
            <a:xfrm>
              <a:off x="3092" y="0"/>
              <a:ext cx="499" cy="863"/>
              <a:chOff x="3092" y="0"/>
              <a:chExt cx="499" cy="863"/>
            </a:xfrm>
          </p:grpSpPr>
          <p:sp>
            <p:nvSpPr>
              <p:cNvPr id="10363" name="Rectangle 393"/>
              <p:cNvSpPr>
                <a:spLocks noChangeArrowheads="1"/>
              </p:cNvSpPr>
              <p:nvPr/>
            </p:nvSpPr>
            <p:spPr bwMode="auto">
              <a:xfrm>
                <a:off x="3120" y="0"/>
                <a:ext cx="443" cy="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200">
                    <a:latin typeface="Arial" charset="0"/>
                    <a:cs typeface="Arial" charset="0"/>
                  </a:rPr>
                  <a:t>Jahres-stunden</a:t>
                </a:r>
                <a:endParaRPr lang="de-DE" altLang="de-DE" sz="2400"/>
              </a:p>
            </p:txBody>
          </p:sp>
          <p:sp>
            <p:nvSpPr>
              <p:cNvPr id="10364" name="Rectangle 440"/>
              <p:cNvSpPr>
                <a:spLocks noChangeArrowheads="1"/>
              </p:cNvSpPr>
              <p:nvPr/>
            </p:nvSpPr>
            <p:spPr bwMode="auto">
              <a:xfrm>
                <a:off x="3092" y="0"/>
                <a:ext cx="499" cy="86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55" name="Group 443"/>
            <p:cNvGrpSpPr>
              <a:grpSpLocks/>
            </p:cNvGrpSpPr>
            <p:nvPr/>
          </p:nvGrpSpPr>
          <p:grpSpPr bwMode="auto">
            <a:xfrm>
              <a:off x="0" y="863"/>
              <a:ext cx="1096" cy="509"/>
              <a:chOff x="0" y="863"/>
              <a:chExt cx="1096" cy="509"/>
            </a:xfrm>
          </p:grpSpPr>
          <p:sp>
            <p:nvSpPr>
              <p:cNvPr id="10361" name="Rectangle 394"/>
              <p:cNvSpPr>
                <a:spLocks noChangeArrowheads="1"/>
              </p:cNvSpPr>
              <p:nvPr/>
            </p:nvSpPr>
            <p:spPr bwMode="auto">
              <a:xfrm>
                <a:off x="28" y="863"/>
                <a:ext cx="1040" cy="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bIns="0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Deutsch</a:t>
                </a:r>
                <a:endParaRPr lang="de-DE" altLang="de-DE" sz="1400"/>
              </a:p>
            </p:txBody>
          </p:sp>
          <p:sp>
            <p:nvSpPr>
              <p:cNvPr id="10362" name="Rectangle 442"/>
              <p:cNvSpPr>
                <a:spLocks noChangeArrowheads="1"/>
              </p:cNvSpPr>
              <p:nvPr/>
            </p:nvSpPr>
            <p:spPr bwMode="auto">
              <a:xfrm>
                <a:off x="0" y="863"/>
                <a:ext cx="1096" cy="509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56" name="Group 445"/>
            <p:cNvGrpSpPr>
              <a:grpSpLocks/>
            </p:cNvGrpSpPr>
            <p:nvPr/>
          </p:nvGrpSpPr>
          <p:grpSpPr bwMode="auto">
            <a:xfrm>
              <a:off x="1096" y="863"/>
              <a:ext cx="499" cy="509"/>
              <a:chOff x="1096" y="863"/>
              <a:chExt cx="499" cy="509"/>
            </a:xfrm>
          </p:grpSpPr>
          <p:sp>
            <p:nvSpPr>
              <p:cNvPr id="10359" name="Rectangle 395"/>
              <p:cNvSpPr>
                <a:spLocks noChangeArrowheads="1"/>
              </p:cNvSpPr>
              <p:nvPr/>
            </p:nvSpPr>
            <p:spPr bwMode="auto">
              <a:xfrm>
                <a:off x="1124" y="863"/>
                <a:ext cx="443" cy="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2</a:t>
                </a:r>
                <a:endParaRPr lang="de-DE" altLang="de-DE" sz="1200">
                  <a:latin typeface="Arial" charset="0"/>
                  <a:cs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  <p:sp>
            <p:nvSpPr>
              <p:cNvPr id="10360" name="Rectangle 444"/>
              <p:cNvSpPr>
                <a:spLocks noChangeArrowheads="1"/>
              </p:cNvSpPr>
              <p:nvPr/>
            </p:nvSpPr>
            <p:spPr bwMode="auto">
              <a:xfrm>
                <a:off x="1096" y="863"/>
                <a:ext cx="499" cy="509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57" name="Group 447"/>
            <p:cNvGrpSpPr>
              <a:grpSpLocks/>
            </p:cNvGrpSpPr>
            <p:nvPr/>
          </p:nvGrpSpPr>
          <p:grpSpPr bwMode="auto">
            <a:xfrm>
              <a:off x="1595" y="863"/>
              <a:ext cx="499" cy="509"/>
              <a:chOff x="1595" y="863"/>
              <a:chExt cx="499" cy="509"/>
            </a:xfrm>
          </p:grpSpPr>
          <p:sp>
            <p:nvSpPr>
              <p:cNvPr id="10357" name="Rectangle 396"/>
              <p:cNvSpPr>
                <a:spLocks noChangeArrowheads="1"/>
              </p:cNvSpPr>
              <p:nvPr/>
            </p:nvSpPr>
            <p:spPr bwMode="auto">
              <a:xfrm>
                <a:off x="1623" y="863"/>
                <a:ext cx="443" cy="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1</a:t>
                </a:r>
                <a:endParaRPr lang="de-DE" altLang="de-DE" sz="1200">
                  <a:latin typeface="Arial" charset="0"/>
                  <a:cs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  <p:sp>
            <p:nvSpPr>
              <p:cNvPr id="10358" name="Rectangle 446"/>
              <p:cNvSpPr>
                <a:spLocks noChangeArrowheads="1"/>
              </p:cNvSpPr>
              <p:nvPr/>
            </p:nvSpPr>
            <p:spPr bwMode="auto">
              <a:xfrm>
                <a:off x="1595" y="863"/>
                <a:ext cx="499" cy="509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58" name="Group 449"/>
            <p:cNvGrpSpPr>
              <a:grpSpLocks/>
            </p:cNvGrpSpPr>
            <p:nvPr/>
          </p:nvGrpSpPr>
          <p:grpSpPr bwMode="auto">
            <a:xfrm>
              <a:off x="2094" y="863"/>
              <a:ext cx="499" cy="509"/>
              <a:chOff x="2094" y="863"/>
              <a:chExt cx="499" cy="509"/>
            </a:xfrm>
          </p:grpSpPr>
          <p:sp>
            <p:nvSpPr>
              <p:cNvPr id="10355" name="Rectangle 397"/>
              <p:cNvSpPr>
                <a:spLocks noChangeArrowheads="1"/>
              </p:cNvSpPr>
              <p:nvPr/>
            </p:nvSpPr>
            <p:spPr bwMode="auto">
              <a:xfrm>
                <a:off x="2122" y="863"/>
                <a:ext cx="443" cy="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2</a:t>
                </a:r>
                <a:endParaRPr lang="de-DE" altLang="de-DE" sz="1200">
                  <a:latin typeface="Arial" charset="0"/>
                  <a:cs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  <p:sp>
            <p:nvSpPr>
              <p:cNvPr id="10356" name="Rectangle 448"/>
              <p:cNvSpPr>
                <a:spLocks noChangeArrowheads="1"/>
              </p:cNvSpPr>
              <p:nvPr/>
            </p:nvSpPr>
            <p:spPr bwMode="auto">
              <a:xfrm>
                <a:off x="2094" y="863"/>
                <a:ext cx="499" cy="509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59" name="Group 451"/>
            <p:cNvGrpSpPr>
              <a:grpSpLocks/>
            </p:cNvGrpSpPr>
            <p:nvPr/>
          </p:nvGrpSpPr>
          <p:grpSpPr bwMode="auto">
            <a:xfrm>
              <a:off x="2593" y="863"/>
              <a:ext cx="499" cy="509"/>
              <a:chOff x="2593" y="863"/>
              <a:chExt cx="499" cy="509"/>
            </a:xfrm>
          </p:grpSpPr>
          <p:sp>
            <p:nvSpPr>
              <p:cNvPr id="10353" name="Rectangle 398"/>
              <p:cNvSpPr>
                <a:spLocks noChangeArrowheads="1"/>
              </p:cNvSpPr>
              <p:nvPr/>
            </p:nvSpPr>
            <p:spPr bwMode="auto">
              <a:xfrm>
                <a:off x="2621" y="863"/>
                <a:ext cx="443" cy="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5</a:t>
                </a:r>
                <a:endParaRPr lang="de-DE" altLang="de-DE" sz="1200">
                  <a:latin typeface="Arial" charset="0"/>
                  <a:cs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  <p:sp>
            <p:nvSpPr>
              <p:cNvPr id="10354" name="Rectangle 450"/>
              <p:cNvSpPr>
                <a:spLocks noChangeArrowheads="1"/>
              </p:cNvSpPr>
              <p:nvPr/>
            </p:nvSpPr>
            <p:spPr bwMode="auto">
              <a:xfrm>
                <a:off x="2593" y="863"/>
                <a:ext cx="499" cy="509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60" name="Group 453"/>
            <p:cNvGrpSpPr>
              <a:grpSpLocks/>
            </p:cNvGrpSpPr>
            <p:nvPr/>
          </p:nvGrpSpPr>
          <p:grpSpPr bwMode="auto">
            <a:xfrm>
              <a:off x="3092" y="863"/>
              <a:ext cx="499" cy="509"/>
              <a:chOff x="3092" y="863"/>
              <a:chExt cx="499" cy="509"/>
            </a:xfrm>
          </p:grpSpPr>
          <p:sp>
            <p:nvSpPr>
              <p:cNvPr id="10351" name="Rectangle 399"/>
              <p:cNvSpPr>
                <a:spLocks noChangeArrowheads="1"/>
              </p:cNvSpPr>
              <p:nvPr/>
            </p:nvSpPr>
            <p:spPr bwMode="auto">
              <a:xfrm>
                <a:off x="3120" y="863"/>
                <a:ext cx="443" cy="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200</a:t>
                </a:r>
                <a:endParaRPr lang="de-DE" altLang="de-DE" sz="1200">
                  <a:latin typeface="Arial" charset="0"/>
                  <a:cs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  <p:sp>
            <p:nvSpPr>
              <p:cNvPr id="10352" name="Rectangle 452"/>
              <p:cNvSpPr>
                <a:spLocks noChangeArrowheads="1"/>
              </p:cNvSpPr>
              <p:nvPr/>
            </p:nvSpPr>
            <p:spPr bwMode="auto">
              <a:xfrm>
                <a:off x="3092" y="863"/>
                <a:ext cx="499" cy="509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61" name="Group 455"/>
            <p:cNvGrpSpPr>
              <a:grpSpLocks/>
            </p:cNvGrpSpPr>
            <p:nvPr/>
          </p:nvGrpSpPr>
          <p:grpSpPr bwMode="auto">
            <a:xfrm>
              <a:off x="0" y="1372"/>
              <a:ext cx="1096" cy="422"/>
              <a:chOff x="0" y="1372"/>
              <a:chExt cx="1096" cy="422"/>
            </a:xfrm>
          </p:grpSpPr>
          <p:sp>
            <p:nvSpPr>
              <p:cNvPr id="10349" name="Rectangle 400"/>
              <p:cNvSpPr>
                <a:spLocks noChangeArrowheads="1"/>
              </p:cNvSpPr>
              <p:nvPr/>
            </p:nvSpPr>
            <p:spPr bwMode="auto">
              <a:xfrm>
                <a:off x="28" y="1372"/>
                <a:ext cx="1040" cy="4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Englisch</a:t>
                </a:r>
                <a:endParaRPr lang="de-DE" altLang="de-DE" sz="2400" b="1"/>
              </a:p>
            </p:txBody>
          </p:sp>
          <p:sp>
            <p:nvSpPr>
              <p:cNvPr id="10350" name="Rectangle 454"/>
              <p:cNvSpPr>
                <a:spLocks noChangeArrowheads="1"/>
              </p:cNvSpPr>
              <p:nvPr/>
            </p:nvSpPr>
            <p:spPr bwMode="auto">
              <a:xfrm>
                <a:off x="0" y="1372"/>
                <a:ext cx="1096" cy="42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62" name="Group 457"/>
            <p:cNvGrpSpPr>
              <a:grpSpLocks/>
            </p:cNvGrpSpPr>
            <p:nvPr/>
          </p:nvGrpSpPr>
          <p:grpSpPr bwMode="auto">
            <a:xfrm>
              <a:off x="1096" y="1372"/>
              <a:ext cx="499" cy="422"/>
              <a:chOff x="1096" y="1372"/>
              <a:chExt cx="499" cy="422"/>
            </a:xfrm>
          </p:grpSpPr>
          <p:sp>
            <p:nvSpPr>
              <p:cNvPr id="10347" name="Rectangle 401"/>
              <p:cNvSpPr>
                <a:spLocks noChangeArrowheads="1"/>
              </p:cNvSpPr>
              <p:nvPr/>
            </p:nvSpPr>
            <p:spPr bwMode="auto">
              <a:xfrm>
                <a:off x="1124" y="1372"/>
                <a:ext cx="443" cy="4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1</a:t>
                </a:r>
                <a:endParaRPr lang="de-DE" altLang="de-DE" sz="1200">
                  <a:latin typeface="Arial" charset="0"/>
                  <a:cs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  <p:sp>
            <p:nvSpPr>
              <p:cNvPr id="10348" name="Rectangle 456"/>
              <p:cNvSpPr>
                <a:spLocks noChangeArrowheads="1"/>
              </p:cNvSpPr>
              <p:nvPr/>
            </p:nvSpPr>
            <p:spPr bwMode="auto">
              <a:xfrm>
                <a:off x="1096" y="1372"/>
                <a:ext cx="499" cy="42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63" name="Group 459"/>
            <p:cNvGrpSpPr>
              <a:grpSpLocks/>
            </p:cNvGrpSpPr>
            <p:nvPr/>
          </p:nvGrpSpPr>
          <p:grpSpPr bwMode="auto">
            <a:xfrm>
              <a:off x="1595" y="1372"/>
              <a:ext cx="499" cy="422"/>
              <a:chOff x="1595" y="1372"/>
              <a:chExt cx="499" cy="422"/>
            </a:xfrm>
          </p:grpSpPr>
          <p:sp>
            <p:nvSpPr>
              <p:cNvPr id="10345" name="Rectangle 402"/>
              <p:cNvSpPr>
                <a:spLocks noChangeArrowheads="1"/>
              </p:cNvSpPr>
              <p:nvPr/>
            </p:nvSpPr>
            <p:spPr bwMode="auto">
              <a:xfrm>
                <a:off x="1623" y="1372"/>
                <a:ext cx="443" cy="4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2</a:t>
                </a:r>
                <a:endParaRPr lang="de-DE" altLang="de-DE" sz="1200">
                  <a:latin typeface="Arial" charset="0"/>
                  <a:cs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  <p:sp>
            <p:nvSpPr>
              <p:cNvPr id="10346" name="Rectangle 458"/>
              <p:cNvSpPr>
                <a:spLocks noChangeArrowheads="1"/>
              </p:cNvSpPr>
              <p:nvPr/>
            </p:nvSpPr>
            <p:spPr bwMode="auto">
              <a:xfrm>
                <a:off x="1595" y="1372"/>
                <a:ext cx="499" cy="42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64" name="Group 461"/>
            <p:cNvGrpSpPr>
              <a:grpSpLocks/>
            </p:cNvGrpSpPr>
            <p:nvPr/>
          </p:nvGrpSpPr>
          <p:grpSpPr bwMode="auto">
            <a:xfrm>
              <a:off x="2094" y="1372"/>
              <a:ext cx="499" cy="422"/>
              <a:chOff x="2094" y="1372"/>
              <a:chExt cx="499" cy="422"/>
            </a:xfrm>
          </p:grpSpPr>
          <p:sp>
            <p:nvSpPr>
              <p:cNvPr id="10343" name="Rectangle 403"/>
              <p:cNvSpPr>
                <a:spLocks noChangeArrowheads="1"/>
              </p:cNvSpPr>
              <p:nvPr/>
            </p:nvSpPr>
            <p:spPr bwMode="auto">
              <a:xfrm>
                <a:off x="2122" y="1372"/>
                <a:ext cx="443" cy="4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2</a:t>
                </a:r>
                <a:endParaRPr lang="de-DE" altLang="de-DE" sz="1200">
                  <a:latin typeface="Arial" charset="0"/>
                  <a:cs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  <p:sp>
            <p:nvSpPr>
              <p:cNvPr id="10344" name="Rectangle 460"/>
              <p:cNvSpPr>
                <a:spLocks noChangeArrowheads="1"/>
              </p:cNvSpPr>
              <p:nvPr/>
            </p:nvSpPr>
            <p:spPr bwMode="auto">
              <a:xfrm>
                <a:off x="2094" y="1372"/>
                <a:ext cx="499" cy="42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65" name="Group 463"/>
            <p:cNvGrpSpPr>
              <a:grpSpLocks/>
            </p:cNvGrpSpPr>
            <p:nvPr/>
          </p:nvGrpSpPr>
          <p:grpSpPr bwMode="auto">
            <a:xfrm>
              <a:off x="2593" y="1372"/>
              <a:ext cx="499" cy="422"/>
              <a:chOff x="2593" y="1372"/>
              <a:chExt cx="499" cy="422"/>
            </a:xfrm>
          </p:grpSpPr>
          <p:sp>
            <p:nvSpPr>
              <p:cNvPr id="10341" name="Rectangle 404"/>
              <p:cNvSpPr>
                <a:spLocks noChangeArrowheads="1"/>
              </p:cNvSpPr>
              <p:nvPr/>
            </p:nvSpPr>
            <p:spPr bwMode="auto">
              <a:xfrm>
                <a:off x="2621" y="1372"/>
                <a:ext cx="443" cy="4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5</a:t>
                </a:r>
                <a:endParaRPr lang="de-DE" altLang="de-DE" sz="1200">
                  <a:latin typeface="Arial" charset="0"/>
                  <a:cs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  <p:sp>
            <p:nvSpPr>
              <p:cNvPr id="10342" name="Rectangle 462"/>
              <p:cNvSpPr>
                <a:spLocks noChangeArrowheads="1"/>
              </p:cNvSpPr>
              <p:nvPr/>
            </p:nvSpPr>
            <p:spPr bwMode="auto">
              <a:xfrm>
                <a:off x="2593" y="1372"/>
                <a:ext cx="499" cy="42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66" name="Group 465"/>
            <p:cNvGrpSpPr>
              <a:grpSpLocks/>
            </p:cNvGrpSpPr>
            <p:nvPr/>
          </p:nvGrpSpPr>
          <p:grpSpPr bwMode="auto">
            <a:xfrm>
              <a:off x="3092" y="1372"/>
              <a:ext cx="499" cy="422"/>
              <a:chOff x="3092" y="1372"/>
              <a:chExt cx="499" cy="422"/>
            </a:xfrm>
          </p:grpSpPr>
          <p:sp>
            <p:nvSpPr>
              <p:cNvPr id="10339" name="Rectangle 405"/>
              <p:cNvSpPr>
                <a:spLocks noChangeArrowheads="1"/>
              </p:cNvSpPr>
              <p:nvPr/>
            </p:nvSpPr>
            <p:spPr bwMode="auto">
              <a:xfrm>
                <a:off x="3120" y="1372"/>
                <a:ext cx="443" cy="4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200</a:t>
                </a:r>
                <a:endParaRPr lang="de-DE" altLang="de-DE" sz="1200">
                  <a:latin typeface="Arial" charset="0"/>
                  <a:cs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  <p:sp>
            <p:nvSpPr>
              <p:cNvPr id="10340" name="Rectangle 464"/>
              <p:cNvSpPr>
                <a:spLocks noChangeArrowheads="1"/>
              </p:cNvSpPr>
              <p:nvPr/>
            </p:nvSpPr>
            <p:spPr bwMode="auto">
              <a:xfrm>
                <a:off x="3092" y="1372"/>
                <a:ext cx="499" cy="42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67" name="Group 467"/>
            <p:cNvGrpSpPr>
              <a:grpSpLocks/>
            </p:cNvGrpSpPr>
            <p:nvPr/>
          </p:nvGrpSpPr>
          <p:grpSpPr bwMode="auto">
            <a:xfrm>
              <a:off x="0" y="1794"/>
              <a:ext cx="1096" cy="422"/>
              <a:chOff x="0" y="1794"/>
              <a:chExt cx="1096" cy="422"/>
            </a:xfrm>
          </p:grpSpPr>
          <p:sp>
            <p:nvSpPr>
              <p:cNvPr id="10337" name="Rectangle 406"/>
              <p:cNvSpPr>
                <a:spLocks noChangeArrowheads="1"/>
              </p:cNvSpPr>
              <p:nvPr/>
            </p:nvSpPr>
            <p:spPr bwMode="auto">
              <a:xfrm>
                <a:off x="28" y="1794"/>
                <a:ext cx="1040" cy="4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Mathematik</a:t>
                </a:r>
                <a:endParaRPr lang="de-DE" altLang="de-DE" sz="2400" b="1"/>
              </a:p>
            </p:txBody>
          </p:sp>
          <p:sp>
            <p:nvSpPr>
              <p:cNvPr id="10338" name="Rectangle 466"/>
              <p:cNvSpPr>
                <a:spLocks noChangeArrowheads="1"/>
              </p:cNvSpPr>
              <p:nvPr/>
            </p:nvSpPr>
            <p:spPr bwMode="auto">
              <a:xfrm>
                <a:off x="0" y="1794"/>
                <a:ext cx="1096" cy="42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68" name="Group 469"/>
            <p:cNvGrpSpPr>
              <a:grpSpLocks/>
            </p:cNvGrpSpPr>
            <p:nvPr/>
          </p:nvGrpSpPr>
          <p:grpSpPr bwMode="auto">
            <a:xfrm>
              <a:off x="1096" y="1794"/>
              <a:ext cx="499" cy="422"/>
              <a:chOff x="1096" y="1794"/>
              <a:chExt cx="499" cy="422"/>
            </a:xfrm>
          </p:grpSpPr>
          <p:sp>
            <p:nvSpPr>
              <p:cNvPr id="10335" name="Rectangle 407"/>
              <p:cNvSpPr>
                <a:spLocks noChangeArrowheads="1"/>
              </p:cNvSpPr>
              <p:nvPr/>
            </p:nvSpPr>
            <p:spPr bwMode="auto">
              <a:xfrm>
                <a:off x="1124" y="1794"/>
                <a:ext cx="443" cy="4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2</a:t>
                </a:r>
                <a:endParaRPr lang="de-DE" altLang="de-DE" sz="1200">
                  <a:latin typeface="Arial" charset="0"/>
                  <a:cs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  <p:sp>
            <p:nvSpPr>
              <p:cNvPr id="10336" name="Rectangle 468"/>
              <p:cNvSpPr>
                <a:spLocks noChangeArrowheads="1"/>
              </p:cNvSpPr>
              <p:nvPr/>
            </p:nvSpPr>
            <p:spPr bwMode="auto">
              <a:xfrm>
                <a:off x="1096" y="1794"/>
                <a:ext cx="499" cy="42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69" name="Group 471"/>
            <p:cNvGrpSpPr>
              <a:grpSpLocks/>
            </p:cNvGrpSpPr>
            <p:nvPr/>
          </p:nvGrpSpPr>
          <p:grpSpPr bwMode="auto">
            <a:xfrm>
              <a:off x="1595" y="1794"/>
              <a:ext cx="499" cy="422"/>
              <a:chOff x="1595" y="1794"/>
              <a:chExt cx="499" cy="422"/>
            </a:xfrm>
          </p:grpSpPr>
          <p:sp>
            <p:nvSpPr>
              <p:cNvPr id="10333" name="Rectangle 408"/>
              <p:cNvSpPr>
                <a:spLocks noChangeArrowheads="1"/>
              </p:cNvSpPr>
              <p:nvPr/>
            </p:nvSpPr>
            <p:spPr bwMode="auto">
              <a:xfrm>
                <a:off x="1623" y="1794"/>
                <a:ext cx="443" cy="4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2</a:t>
                </a:r>
                <a:endParaRPr lang="de-DE" altLang="de-DE" sz="1200">
                  <a:latin typeface="Arial" charset="0"/>
                  <a:cs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  <p:sp>
            <p:nvSpPr>
              <p:cNvPr id="10334" name="Rectangle 470"/>
              <p:cNvSpPr>
                <a:spLocks noChangeArrowheads="1"/>
              </p:cNvSpPr>
              <p:nvPr/>
            </p:nvSpPr>
            <p:spPr bwMode="auto">
              <a:xfrm>
                <a:off x="1595" y="1794"/>
                <a:ext cx="499" cy="42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70" name="Group 473"/>
            <p:cNvGrpSpPr>
              <a:grpSpLocks/>
            </p:cNvGrpSpPr>
            <p:nvPr/>
          </p:nvGrpSpPr>
          <p:grpSpPr bwMode="auto">
            <a:xfrm>
              <a:off x="2094" y="1794"/>
              <a:ext cx="499" cy="422"/>
              <a:chOff x="2094" y="1794"/>
              <a:chExt cx="499" cy="422"/>
            </a:xfrm>
          </p:grpSpPr>
          <p:sp>
            <p:nvSpPr>
              <p:cNvPr id="10331" name="Rectangle 409"/>
              <p:cNvSpPr>
                <a:spLocks noChangeArrowheads="1"/>
              </p:cNvSpPr>
              <p:nvPr/>
            </p:nvSpPr>
            <p:spPr bwMode="auto">
              <a:xfrm>
                <a:off x="2122" y="1794"/>
                <a:ext cx="443" cy="4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2</a:t>
                </a:r>
                <a:endParaRPr lang="de-DE" altLang="de-DE" sz="1200">
                  <a:latin typeface="Arial" charset="0"/>
                  <a:cs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  <p:sp>
            <p:nvSpPr>
              <p:cNvPr id="10332" name="Rectangle 472"/>
              <p:cNvSpPr>
                <a:spLocks noChangeArrowheads="1"/>
              </p:cNvSpPr>
              <p:nvPr/>
            </p:nvSpPr>
            <p:spPr bwMode="auto">
              <a:xfrm>
                <a:off x="2094" y="1794"/>
                <a:ext cx="499" cy="42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71" name="Group 475"/>
            <p:cNvGrpSpPr>
              <a:grpSpLocks/>
            </p:cNvGrpSpPr>
            <p:nvPr/>
          </p:nvGrpSpPr>
          <p:grpSpPr bwMode="auto">
            <a:xfrm>
              <a:off x="2593" y="1794"/>
              <a:ext cx="499" cy="422"/>
              <a:chOff x="2593" y="1794"/>
              <a:chExt cx="499" cy="422"/>
            </a:xfrm>
          </p:grpSpPr>
          <p:sp>
            <p:nvSpPr>
              <p:cNvPr id="10329" name="Rectangle 410"/>
              <p:cNvSpPr>
                <a:spLocks noChangeArrowheads="1"/>
              </p:cNvSpPr>
              <p:nvPr/>
            </p:nvSpPr>
            <p:spPr bwMode="auto">
              <a:xfrm>
                <a:off x="2621" y="1794"/>
                <a:ext cx="443" cy="4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6</a:t>
                </a:r>
                <a:endParaRPr lang="de-DE" altLang="de-DE" sz="1200">
                  <a:latin typeface="Arial" charset="0"/>
                  <a:cs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  <p:sp>
            <p:nvSpPr>
              <p:cNvPr id="10330" name="Rectangle 474"/>
              <p:cNvSpPr>
                <a:spLocks noChangeArrowheads="1"/>
              </p:cNvSpPr>
              <p:nvPr/>
            </p:nvSpPr>
            <p:spPr bwMode="auto">
              <a:xfrm>
                <a:off x="2593" y="1794"/>
                <a:ext cx="499" cy="42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72" name="Group 477"/>
            <p:cNvGrpSpPr>
              <a:grpSpLocks/>
            </p:cNvGrpSpPr>
            <p:nvPr/>
          </p:nvGrpSpPr>
          <p:grpSpPr bwMode="auto">
            <a:xfrm>
              <a:off x="3092" y="1794"/>
              <a:ext cx="499" cy="422"/>
              <a:chOff x="3092" y="1794"/>
              <a:chExt cx="499" cy="422"/>
            </a:xfrm>
          </p:grpSpPr>
          <p:sp>
            <p:nvSpPr>
              <p:cNvPr id="10327" name="Rectangle 411"/>
              <p:cNvSpPr>
                <a:spLocks noChangeArrowheads="1"/>
              </p:cNvSpPr>
              <p:nvPr/>
            </p:nvSpPr>
            <p:spPr bwMode="auto">
              <a:xfrm>
                <a:off x="3120" y="1794"/>
                <a:ext cx="443" cy="4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240</a:t>
                </a:r>
                <a:endParaRPr lang="de-DE" altLang="de-DE" sz="1200">
                  <a:latin typeface="Arial" charset="0"/>
                  <a:cs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  <p:sp>
            <p:nvSpPr>
              <p:cNvPr id="10328" name="Rectangle 476"/>
              <p:cNvSpPr>
                <a:spLocks noChangeArrowheads="1"/>
              </p:cNvSpPr>
              <p:nvPr/>
            </p:nvSpPr>
            <p:spPr bwMode="auto">
              <a:xfrm>
                <a:off x="3092" y="1794"/>
                <a:ext cx="499" cy="42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73" name="Group 479"/>
            <p:cNvGrpSpPr>
              <a:grpSpLocks/>
            </p:cNvGrpSpPr>
            <p:nvPr/>
          </p:nvGrpSpPr>
          <p:grpSpPr bwMode="auto">
            <a:xfrm>
              <a:off x="0" y="2216"/>
              <a:ext cx="1096" cy="556"/>
              <a:chOff x="0" y="2216"/>
              <a:chExt cx="1096" cy="556"/>
            </a:xfrm>
          </p:grpSpPr>
          <p:sp>
            <p:nvSpPr>
              <p:cNvPr id="10325" name="Rectangle 412"/>
              <p:cNvSpPr>
                <a:spLocks noChangeArrowheads="1"/>
              </p:cNvSpPr>
              <p:nvPr/>
            </p:nvSpPr>
            <p:spPr bwMode="auto">
              <a:xfrm>
                <a:off x="28" y="2216"/>
                <a:ext cx="1040" cy="5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Naturwiss.</a:t>
                </a:r>
                <a:br>
                  <a:rPr lang="de-DE" altLang="de-DE" sz="1400" b="1">
                    <a:latin typeface="Arial" charset="0"/>
                    <a:cs typeface="Arial" charset="0"/>
                  </a:rPr>
                </a:br>
                <a:r>
                  <a:rPr lang="de-DE" altLang="de-DE" sz="1400" b="1">
                    <a:latin typeface="Arial" charset="0"/>
                    <a:cs typeface="Arial" charset="0"/>
                  </a:rPr>
                  <a:t>Unterricht</a:t>
                </a:r>
                <a:endParaRPr lang="de-DE" altLang="de-DE" sz="2400" b="1"/>
              </a:p>
            </p:txBody>
          </p:sp>
          <p:sp>
            <p:nvSpPr>
              <p:cNvPr id="10326" name="Rectangle 478"/>
              <p:cNvSpPr>
                <a:spLocks noChangeArrowheads="1"/>
              </p:cNvSpPr>
              <p:nvPr/>
            </p:nvSpPr>
            <p:spPr bwMode="auto">
              <a:xfrm>
                <a:off x="0" y="2216"/>
                <a:ext cx="1096" cy="55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74" name="Group 481"/>
            <p:cNvGrpSpPr>
              <a:grpSpLocks/>
            </p:cNvGrpSpPr>
            <p:nvPr/>
          </p:nvGrpSpPr>
          <p:grpSpPr bwMode="auto">
            <a:xfrm>
              <a:off x="1096" y="2216"/>
              <a:ext cx="499" cy="556"/>
              <a:chOff x="1096" y="2216"/>
              <a:chExt cx="499" cy="556"/>
            </a:xfrm>
          </p:grpSpPr>
          <p:sp>
            <p:nvSpPr>
              <p:cNvPr id="10323" name="Rectangle 413"/>
              <p:cNvSpPr>
                <a:spLocks noChangeArrowheads="1"/>
              </p:cNvSpPr>
              <p:nvPr/>
            </p:nvSpPr>
            <p:spPr bwMode="auto">
              <a:xfrm>
                <a:off x="1124" y="2216"/>
                <a:ext cx="443" cy="5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***</a:t>
                </a:r>
                <a:endParaRPr lang="de-DE" altLang="de-DE" sz="1200">
                  <a:latin typeface="Arial" charset="0"/>
                  <a:cs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  <p:sp>
            <p:nvSpPr>
              <p:cNvPr id="10324" name="Rectangle 480"/>
              <p:cNvSpPr>
                <a:spLocks noChangeArrowheads="1"/>
              </p:cNvSpPr>
              <p:nvPr/>
            </p:nvSpPr>
            <p:spPr bwMode="auto">
              <a:xfrm>
                <a:off x="1096" y="2216"/>
                <a:ext cx="499" cy="55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75" name="Group 483"/>
            <p:cNvGrpSpPr>
              <a:grpSpLocks/>
            </p:cNvGrpSpPr>
            <p:nvPr/>
          </p:nvGrpSpPr>
          <p:grpSpPr bwMode="auto">
            <a:xfrm>
              <a:off x="1595" y="2216"/>
              <a:ext cx="499" cy="556"/>
              <a:chOff x="1595" y="2216"/>
              <a:chExt cx="499" cy="556"/>
            </a:xfrm>
          </p:grpSpPr>
          <p:sp>
            <p:nvSpPr>
              <p:cNvPr id="10321" name="Rectangle 414"/>
              <p:cNvSpPr>
                <a:spLocks noChangeArrowheads="1"/>
              </p:cNvSpPr>
              <p:nvPr/>
            </p:nvSpPr>
            <p:spPr bwMode="auto">
              <a:xfrm>
                <a:off x="1623" y="2216"/>
                <a:ext cx="443" cy="5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1</a:t>
                </a:r>
                <a:endParaRPr lang="de-DE" altLang="de-DE" sz="1200">
                  <a:latin typeface="Arial" charset="0"/>
                  <a:cs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  <p:sp>
            <p:nvSpPr>
              <p:cNvPr id="10322" name="Rectangle 482"/>
              <p:cNvSpPr>
                <a:spLocks noChangeArrowheads="1"/>
              </p:cNvSpPr>
              <p:nvPr/>
            </p:nvSpPr>
            <p:spPr bwMode="auto">
              <a:xfrm>
                <a:off x="1595" y="2216"/>
                <a:ext cx="499" cy="55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76" name="Group 485"/>
            <p:cNvGrpSpPr>
              <a:grpSpLocks/>
            </p:cNvGrpSpPr>
            <p:nvPr/>
          </p:nvGrpSpPr>
          <p:grpSpPr bwMode="auto">
            <a:xfrm>
              <a:off x="2094" y="2216"/>
              <a:ext cx="499" cy="556"/>
              <a:chOff x="2094" y="2216"/>
              <a:chExt cx="499" cy="556"/>
            </a:xfrm>
          </p:grpSpPr>
          <p:sp>
            <p:nvSpPr>
              <p:cNvPr id="10319" name="Rectangle 415"/>
              <p:cNvSpPr>
                <a:spLocks noChangeArrowheads="1"/>
              </p:cNvSpPr>
              <p:nvPr/>
            </p:nvSpPr>
            <p:spPr bwMode="auto">
              <a:xfrm>
                <a:off x="2122" y="2216"/>
                <a:ext cx="443" cy="5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1</a:t>
                </a:r>
                <a:endParaRPr lang="de-DE" altLang="de-DE" sz="1200">
                  <a:latin typeface="Arial" charset="0"/>
                  <a:cs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  <p:sp>
            <p:nvSpPr>
              <p:cNvPr id="10320" name="Rectangle 484"/>
              <p:cNvSpPr>
                <a:spLocks noChangeArrowheads="1"/>
              </p:cNvSpPr>
              <p:nvPr/>
            </p:nvSpPr>
            <p:spPr bwMode="auto">
              <a:xfrm>
                <a:off x="2094" y="2216"/>
                <a:ext cx="499" cy="55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77" name="Group 487"/>
            <p:cNvGrpSpPr>
              <a:grpSpLocks/>
            </p:cNvGrpSpPr>
            <p:nvPr/>
          </p:nvGrpSpPr>
          <p:grpSpPr bwMode="auto">
            <a:xfrm>
              <a:off x="2593" y="2216"/>
              <a:ext cx="499" cy="556"/>
              <a:chOff x="2593" y="2216"/>
              <a:chExt cx="499" cy="556"/>
            </a:xfrm>
          </p:grpSpPr>
          <p:sp>
            <p:nvSpPr>
              <p:cNvPr id="10317" name="Rectangle 416"/>
              <p:cNvSpPr>
                <a:spLocks noChangeArrowheads="1"/>
              </p:cNvSpPr>
              <p:nvPr/>
            </p:nvSpPr>
            <p:spPr bwMode="auto">
              <a:xfrm>
                <a:off x="2621" y="2216"/>
                <a:ext cx="443" cy="5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2</a:t>
                </a:r>
                <a:endParaRPr lang="de-DE" altLang="de-DE" sz="1200">
                  <a:latin typeface="Arial" charset="0"/>
                  <a:cs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  <p:sp>
            <p:nvSpPr>
              <p:cNvPr id="10318" name="Rectangle 486"/>
              <p:cNvSpPr>
                <a:spLocks noChangeArrowheads="1"/>
              </p:cNvSpPr>
              <p:nvPr/>
            </p:nvSpPr>
            <p:spPr bwMode="auto">
              <a:xfrm>
                <a:off x="2593" y="2216"/>
                <a:ext cx="499" cy="55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78" name="Group 489"/>
            <p:cNvGrpSpPr>
              <a:grpSpLocks/>
            </p:cNvGrpSpPr>
            <p:nvPr/>
          </p:nvGrpSpPr>
          <p:grpSpPr bwMode="auto">
            <a:xfrm>
              <a:off x="3092" y="2216"/>
              <a:ext cx="499" cy="556"/>
              <a:chOff x="3092" y="2216"/>
              <a:chExt cx="499" cy="556"/>
            </a:xfrm>
          </p:grpSpPr>
          <p:sp>
            <p:nvSpPr>
              <p:cNvPr id="10315" name="Rectangle 417"/>
              <p:cNvSpPr>
                <a:spLocks noChangeArrowheads="1"/>
              </p:cNvSpPr>
              <p:nvPr/>
            </p:nvSpPr>
            <p:spPr bwMode="auto">
              <a:xfrm>
                <a:off x="3120" y="2216"/>
                <a:ext cx="443" cy="5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80</a:t>
                </a:r>
                <a:endParaRPr lang="de-DE" altLang="de-DE" sz="1200">
                  <a:latin typeface="Arial" charset="0"/>
                  <a:cs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  <p:sp>
            <p:nvSpPr>
              <p:cNvPr id="10316" name="Rectangle 488"/>
              <p:cNvSpPr>
                <a:spLocks noChangeArrowheads="1"/>
              </p:cNvSpPr>
              <p:nvPr/>
            </p:nvSpPr>
            <p:spPr bwMode="auto">
              <a:xfrm>
                <a:off x="3092" y="2216"/>
                <a:ext cx="499" cy="55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79" name="Group 491"/>
            <p:cNvGrpSpPr>
              <a:grpSpLocks/>
            </p:cNvGrpSpPr>
            <p:nvPr/>
          </p:nvGrpSpPr>
          <p:grpSpPr bwMode="auto">
            <a:xfrm>
              <a:off x="0" y="2772"/>
              <a:ext cx="1096" cy="556"/>
              <a:chOff x="0" y="2772"/>
              <a:chExt cx="1096" cy="556"/>
            </a:xfrm>
          </p:grpSpPr>
          <p:sp>
            <p:nvSpPr>
              <p:cNvPr id="10313" name="Rectangle 418"/>
              <p:cNvSpPr>
                <a:spLocks noChangeArrowheads="1"/>
              </p:cNvSpPr>
              <p:nvPr/>
            </p:nvSpPr>
            <p:spPr bwMode="auto">
              <a:xfrm>
                <a:off x="28" y="2772"/>
                <a:ext cx="1040" cy="5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Gesellschaftswiss. Unterricht</a:t>
                </a:r>
                <a:endParaRPr lang="de-DE" altLang="de-DE" sz="2400" b="1"/>
              </a:p>
            </p:txBody>
          </p:sp>
          <p:sp>
            <p:nvSpPr>
              <p:cNvPr id="10314" name="Rectangle 490"/>
              <p:cNvSpPr>
                <a:spLocks noChangeArrowheads="1"/>
              </p:cNvSpPr>
              <p:nvPr/>
            </p:nvSpPr>
            <p:spPr bwMode="auto">
              <a:xfrm>
                <a:off x="0" y="2772"/>
                <a:ext cx="1096" cy="55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80" name="Group 493"/>
            <p:cNvGrpSpPr>
              <a:grpSpLocks/>
            </p:cNvGrpSpPr>
            <p:nvPr/>
          </p:nvGrpSpPr>
          <p:grpSpPr bwMode="auto">
            <a:xfrm>
              <a:off x="1096" y="2772"/>
              <a:ext cx="499" cy="556"/>
              <a:chOff x="1096" y="2772"/>
              <a:chExt cx="499" cy="556"/>
            </a:xfrm>
          </p:grpSpPr>
          <p:sp>
            <p:nvSpPr>
              <p:cNvPr id="10311" name="Rectangle 419"/>
              <p:cNvSpPr>
                <a:spLocks noChangeArrowheads="1"/>
              </p:cNvSpPr>
              <p:nvPr/>
            </p:nvSpPr>
            <p:spPr bwMode="auto">
              <a:xfrm>
                <a:off x="1124" y="2772"/>
                <a:ext cx="443" cy="5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1</a:t>
                </a:r>
                <a:endParaRPr lang="de-DE" altLang="de-DE" sz="1200">
                  <a:latin typeface="Arial" charset="0"/>
                  <a:cs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  <p:sp>
            <p:nvSpPr>
              <p:cNvPr id="10312" name="Rectangle 492"/>
              <p:cNvSpPr>
                <a:spLocks noChangeArrowheads="1"/>
              </p:cNvSpPr>
              <p:nvPr/>
            </p:nvSpPr>
            <p:spPr bwMode="auto">
              <a:xfrm>
                <a:off x="1096" y="2772"/>
                <a:ext cx="499" cy="55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81" name="Group 495"/>
            <p:cNvGrpSpPr>
              <a:grpSpLocks/>
            </p:cNvGrpSpPr>
            <p:nvPr/>
          </p:nvGrpSpPr>
          <p:grpSpPr bwMode="auto">
            <a:xfrm>
              <a:off x="1595" y="2772"/>
              <a:ext cx="499" cy="556"/>
              <a:chOff x="1595" y="2772"/>
              <a:chExt cx="499" cy="556"/>
            </a:xfrm>
          </p:grpSpPr>
          <p:sp>
            <p:nvSpPr>
              <p:cNvPr id="10309" name="Rectangle 420"/>
              <p:cNvSpPr>
                <a:spLocks noChangeArrowheads="1"/>
              </p:cNvSpPr>
              <p:nvPr/>
            </p:nvSpPr>
            <p:spPr bwMode="auto">
              <a:xfrm>
                <a:off x="1623" y="2772"/>
                <a:ext cx="443" cy="5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***</a:t>
                </a:r>
                <a:endParaRPr lang="de-DE" altLang="de-DE" sz="1200">
                  <a:latin typeface="Arial" charset="0"/>
                  <a:cs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  <p:sp>
            <p:nvSpPr>
              <p:cNvPr id="10310" name="Rectangle 494"/>
              <p:cNvSpPr>
                <a:spLocks noChangeArrowheads="1"/>
              </p:cNvSpPr>
              <p:nvPr/>
            </p:nvSpPr>
            <p:spPr bwMode="auto">
              <a:xfrm>
                <a:off x="1595" y="2772"/>
                <a:ext cx="499" cy="55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82" name="Group 497"/>
            <p:cNvGrpSpPr>
              <a:grpSpLocks/>
            </p:cNvGrpSpPr>
            <p:nvPr/>
          </p:nvGrpSpPr>
          <p:grpSpPr bwMode="auto">
            <a:xfrm>
              <a:off x="2094" y="2772"/>
              <a:ext cx="499" cy="556"/>
              <a:chOff x="2094" y="2772"/>
              <a:chExt cx="499" cy="556"/>
            </a:xfrm>
          </p:grpSpPr>
          <p:sp>
            <p:nvSpPr>
              <p:cNvPr id="10307" name="Rectangle 421"/>
              <p:cNvSpPr>
                <a:spLocks noChangeArrowheads="1"/>
              </p:cNvSpPr>
              <p:nvPr/>
            </p:nvSpPr>
            <p:spPr bwMode="auto">
              <a:xfrm>
                <a:off x="2122" y="2772"/>
                <a:ext cx="443" cy="5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***</a:t>
                </a:r>
                <a:endParaRPr lang="de-DE" altLang="de-DE" sz="1200">
                  <a:latin typeface="Arial" charset="0"/>
                  <a:cs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  <p:sp>
            <p:nvSpPr>
              <p:cNvPr id="10308" name="Rectangle 496"/>
              <p:cNvSpPr>
                <a:spLocks noChangeArrowheads="1"/>
              </p:cNvSpPr>
              <p:nvPr/>
            </p:nvSpPr>
            <p:spPr bwMode="auto">
              <a:xfrm>
                <a:off x="2094" y="2772"/>
                <a:ext cx="499" cy="55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83" name="Group 499"/>
            <p:cNvGrpSpPr>
              <a:grpSpLocks/>
            </p:cNvGrpSpPr>
            <p:nvPr/>
          </p:nvGrpSpPr>
          <p:grpSpPr bwMode="auto">
            <a:xfrm>
              <a:off x="2593" y="2772"/>
              <a:ext cx="499" cy="556"/>
              <a:chOff x="2593" y="2772"/>
              <a:chExt cx="499" cy="556"/>
            </a:xfrm>
          </p:grpSpPr>
          <p:sp>
            <p:nvSpPr>
              <p:cNvPr id="10305" name="Rectangle 422"/>
              <p:cNvSpPr>
                <a:spLocks noChangeArrowheads="1"/>
              </p:cNvSpPr>
              <p:nvPr/>
            </p:nvSpPr>
            <p:spPr bwMode="auto">
              <a:xfrm>
                <a:off x="2621" y="2772"/>
                <a:ext cx="443" cy="5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1</a:t>
                </a:r>
                <a:endParaRPr lang="de-DE" altLang="de-DE" sz="1200">
                  <a:latin typeface="Arial" charset="0"/>
                  <a:cs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  <p:sp>
            <p:nvSpPr>
              <p:cNvPr id="10306" name="Rectangle 498"/>
              <p:cNvSpPr>
                <a:spLocks noChangeArrowheads="1"/>
              </p:cNvSpPr>
              <p:nvPr/>
            </p:nvSpPr>
            <p:spPr bwMode="auto">
              <a:xfrm>
                <a:off x="2593" y="2772"/>
                <a:ext cx="499" cy="55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84" name="Group 501"/>
            <p:cNvGrpSpPr>
              <a:grpSpLocks/>
            </p:cNvGrpSpPr>
            <p:nvPr/>
          </p:nvGrpSpPr>
          <p:grpSpPr bwMode="auto">
            <a:xfrm>
              <a:off x="3092" y="2772"/>
              <a:ext cx="499" cy="556"/>
              <a:chOff x="3092" y="2772"/>
              <a:chExt cx="499" cy="556"/>
            </a:xfrm>
          </p:grpSpPr>
          <p:sp>
            <p:nvSpPr>
              <p:cNvPr id="10303" name="Rectangle 423"/>
              <p:cNvSpPr>
                <a:spLocks noChangeArrowheads="1"/>
              </p:cNvSpPr>
              <p:nvPr/>
            </p:nvSpPr>
            <p:spPr bwMode="auto">
              <a:xfrm>
                <a:off x="3120" y="2772"/>
                <a:ext cx="443" cy="5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40</a:t>
                </a:r>
                <a:endParaRPr lang="de-DE" altLang="de-DE" sz="1200">
                  <a:latin typeface="Arial" charset="0"/>
                  <a:cs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  <p:sp>
            <p:nvSpPr>
              <p:cNvPr id="10304" name="Rectangle 500"/>
              <p:cNvSpPr>
                <a:spLocks noChangeArrowheads="1"/>
              </p:cNvSpPr>
              <p:nvPr/>
            </p:nvSpPr>
            <p:spPr bwMode="auto">
              <a:xfrm>
                <a:off x="3092" y="2772"/>
                <a:ext cx="499" cy="55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85" name="Group 503"/>
            <p:cNvGrpSpPr>
              <a:grpSpLocks/>
            </p:cNvGrpSpPr>
            <p:nvPr/>
          </p:nvGrpSpPr>
          <p:grpSpPr bwMode="auto">
            <a:xfrm>
              <a:off x="0" y="3328"/>
              <a:ext cx="1096" cy="422"/>
              <a:chOff x="0" y="3328"/>
              <a:chExt cx="1096" cy="422"/>
            </a:xfrm>
          </p:grpSpPr>
          <p:sp>
            <p:nvSpPr>
              <p:cNvPr id="10301" name="Rectangle 424"/>
              <p:cNvSpPr>
                <a:spLocks noChangeArrowheads="1"/>
              </p:cNvSpPr>
              <p:nvPr/>
            </p:nvSpPr>
            <p:spPr bwMode="auto">
              <a:xfrm>
                <a:off x="28" y="3328"/>
                <a:ext cx="1040" cy="4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insgesamt</a:t>
                </a:r>
                <a:endParaRPr lang="de-DE" altLang="de-DE" sz="2400" b="1"/>
              </a:p>
            </p:txBody>
          </p:sp>
          <p:sp>
            <p:nvSpPr>
              <p:cNvPr id="10302" name="Rectangle 502"/>
              <p:cNvSpPr>
                <a:spLocks noChangeArrowheads="1"/>
              </p:cNvSpPr>
              <p:nvPr/>
            </p:nvSpPr>
            <p:spPr bwMode="auto">
              <a:xfrm>
                <a:off x="0" y="3328"/>
                <a:ext cx="1096" cy="42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86" name="Group 505"/>
            <p:cNvGrpSpPr>
              <a:grpSpLocks/>
            </p:cNvGrpSpPr>
            <p:nvPr/>
          </p:nvGrpSpPr>
          <p:grpSpPr bwMode="auto">
            <a:xfrm>
              <a:off x="1096" y="3328"/>
              <a:ext cx="499" cy="422"/>
              <a:chOff x="1096" y="3328"/>
              <a:chExt cx="499" cy="422"/>
            </a:xfrm>
          </p:grpSpPr>
          <p:sp>
            <p:nvSpPr>
              <p:cNvPr id="10299" name="Rectangle 425"/>
              <p:cNvSpPr>
                <a:spLocks noChangeArrowheads="1"/>
              </p:cNvSpPr>
              <p:nvPr/>
            </p:nvSpPr>
            <p:spPr bwMode="auto">
              <a:xfrm>
                <a:off x="1124" y="3328"/>
                <a:ext cx="443" cy="4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6</a:t>
                </a:r>
                <a:endParaRPr lang="de-DE" altLang="de-DE" sz="1200">
                  <a:latin typeface="Arial" charset="0"/>
                  <a:cs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  <p:sp>
            <p:nvSpPr>
              <p:cNvPr id="10300" name="Rectangle 504"/>
              <p:cNvSpPr>
                <a:spLocks noChangeArrowheads="1"/>
              </p:cNvSpPr>
              <p:nvPr/>
            </p:nvSpPr>
            <p:spPr bwMode="auto">
              <a:xfrm>
                <a:off x="1096" y="3328"/>
                <a:ext cx="499" cy="42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87" name="Group 507"/>
            <p:cNvGrpSpPr>
              <a:grpSpLocks/>
            </p:cNvGrpSpPr>
            <p:nvPr/>
          </p:nvGrpSpPr>
          <p:grpSpPr bwMode="auto">
            <a:xfrm>
              <a:off x="1595" y="3328"/>
              <a:ext cx="499" cy="422"/>
              <a:chOff x="1595" y="3328"/>
              <a:chExt cx="499" cy="422"/>
            </a:xfrm>
          </p:grpSpPr>
          <p:sp>
            <p:nvSpPr>
              <p:cNvPr id="10297" name="Rectangle 426"/>
              <p:cNvSpPr>
                <a:spLocks noChangeArrowheads="1"/>
              </p:cNvSpPr>
              <p:nvPr/>
            </p:nvSpPr>
            <p:spPr bwMode="auto">
              <a:xfrm>
                <a:off x="1623" y="3328"/>
                <a:ext cx="443" cy="4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6</a:t>
                </a:r>
                <a:endParaRPr lang="de-DE" altLang="de-DE" sz="1200">
                  <a:latin typeface="Arial" charset="0"/>
                  <a:cs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  <p:sp>
            <p:nvSpPr>
              <p:cNvPr id="10298" name="Rectangle 506"/>
              <p:cNvSpPr>
                <a:spLocks noChangeArrowheads="1"/>
              </p:cNvSpPr>
              <p:nvPr/>
            </p:nvSpPr>
            <p:spPr bwMode="auto">
              <a:xfrm>
                <a:off x="1595" y="3328"/>
                <a:ext cx="499" cy="42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88" name="Group 509"/>
            <p:cNvGrpSpPr>
              <a:grpSpLocks/>
            </p:cNvGrpSpPr>
            <p:nvPr/>
          </p:nvGrpSpPr>
          <p:grpSpPr bwMode="auto">
            <a:xfrm>
              <a:off x="2094" y="3328"/>
              <a:ext cx="499" cy="422"/>
              <a:chOff x="2094" y="3328"/>
              <a:chExt cx="499" cy="422"/>
            </a:xfrm>
          </p:grpSpPr>
          <p:sp>
            <p:nvSpPr>
              <p:cNvPr id="10295" name="Rectangle 427"/>
              <p:cNvSpPr>
                <a:spLocks noChangeArrowheads="1"/>
              </p:cNvSpPr>
              <p:nvPr/>
            </p:nvSpPr>
            <p:spPr bwMode="auto">
              <a:xfrm>
                <a:off x="2122" y="3328"/>
                <a:ext cx="443" cy="4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7</a:t>
                </a:r>
                <a:endParaRPr lang="de-DE" altLang="de-DE" sz="1200">
                  <a:latin typeface="Arial" charset="0"/>
                  <a:cs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  <p:sp>
            <p:nvSpPr>
              <p:cNvPr id="10296" name="Rectangle 508"/>
              <p:cNvSpPr>
                <a:spLocks noChangeArrowheads="1"/>
              </p:cNvSpPr>
              <p:nvPr/>
            </p:nvSpPr>
            <p:spPr bwMode="auto">
              <a:xfrm>
                <a:off x="2094" y="3328"/>
                <a:ext cx="499" cy="42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89" name="Group 511"/>
            <p:cNvGrpSpPr>
              <a:grpSpLocks/>
            </p:cNvGrpSpPr>
            <p:nvPr/>
          </p:nvGrpSpPr>
          <p:grpSpPr bwMode="auto">
            <a:xfrm>
              <a:off x="2593" y="3328"/>
              <a:ext cx="499" cy="422"/>
              <a:chOff x="2593" y="3328"/>
              <a:chExt cx="499" cy="422"/>
            </a:xfrm>
          </p:grpSpPr>
          <p:sp>
            <p:nvSpPr>
              <p:cNvPr id="10293" name="Rectangle 428"/>
              <p:cNvSpPr>
                <a:spLocks noChangeArrowheads="1"/>
              </p:cNvSpPr>
              <p:nvPr/>
            </p:nvSpPr>
            <p:spPr bwMode="auto">
              <a:xfrm>
                <a:off x="2621" y="3328"/>
                <a:ext cx="443" cy="4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19</a:t>
                </a:r>
                <a:endParaRPr lang="de-DE" altLang="de-DE" sz="1200">
                  <a:latin typeface="Arial" charset="0"/>
                  <a:cs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  <p:sp>
            <p:nvSpPr>
              <p:cNvPr id="10294" name="Rectangle 510"/>
              <p:cNvSpPr>
                <a:spLocks noChangeArrowheads="1"/>
              </p:cNvSpPr>
              <p:nvPr/>
            </p:nvSpPr>
            <p:spPr bwMode="auto">
              <a:xfrm>
                <a:off x="2593" y="3328"/>
                <a:ext cx="499" cy="42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  <p:grpSp>
          <p:nvGrpSpPr>
            <p:cNvPr id="10290" name="Group 513"/>
            <p:cNvGrpSpPr>
              <a:grpSpLocks/>
            </p:cNvGrpSpPr>
            <p:nvPr/>
          </p:nvGrpSpPr>
          <p:grpSpPr bwMode="auto">
            <a:xfrm>
              <a:off x="3092" y="3328"/>
              <a:ext cx="499" cy="422"/>
              <a:chOff x="3092" y="3328"/>
              <a:chExt cx="499" cy="422"/>
            </a:xfrm>
          </p:grpSpPr>
          <p:sp>
            <p:nvSpPr>
              <p:cNvPr id="10291" name="Rectangle 429"/>
              <p:cNvSpPr>
                <a:spLocks noChangeArrowheads="1"/>
              </p:cNvSpPr>
              <p:nvPr/>
            </p:nvSpPr>
            <p:spPr bwMode="auto">
              <a:xfrm>
                <a:off x="3120" y="3328"/>
                <a:ext cx="443" cy="4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latin typeface="Arial" charset="0"/>
                    <a:cs typeface="Arial" charset="0"/>
                  </a:rPr>
                  <a:t>760</a:t>
                </a:r>
                <a:endParaRPr lang="de-DE" altLang="de-DE" sz="1200">
                  <a:latin typeface="Arial" charset="0"/>
                  <a:cs typeface="Arial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  <p:sp>
            <p:nvSpPr>
              <p:cNvPr id="10292" name="Rectangle 512"/>
              <p:cNvSpPr>
                <a:spLocks noChangeArrowheads="1"/>
              </p:cNvSpPr>
              <p:nvPr/>
            </p:nvSpPr>
            <p:spPr bwMode="auto">
              <a:xfrm>
                <a:off x="3092" y="3328"/>
                <a:ext cx="499" cy="42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e-DE" altLang="de-DE" sz="2400"/>
              </a:p>
            </p:txBody>
          </p:sp>
        </p:grpSp>
      </p:grpSp>
      <p:sp>
        <p:nvSpPr>
          <p:cNvPr id="10246" name="Text Box 133"/>
          <p:cNvSpPr txBox="1">
            <a:spLocks noChangeArrowheads="1"/>
          </p:cNvSpPr>
          <p:nvPr/>
        </p:nvSpPr>
        <p:spPr bwMode="auto">
          <a:xfrm>
            <a:off x="468313" y="2420938"/>
            <a:ext cx="2303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>
                <a:latin typeface="Arial" charset="0"/>
              </a:rPr>
              <a:t>Stundentafel</a:t>
            </a:r>
          </a:p>
        </p:txBody>
      </p:sp>
      <p:sp>
        <p:nvSpPr>
          <p:cNvPr id="10247" name="Text Box 134"/>
          <p:cNvSpPr txBox="1">
            <a:spLocks noChangeArrowheads="1"/>
          </p:cNvSpPr>
          <p:nvPr/>
        </p:nvSpPr>
        <p:spPr bwMode="auto">
          <a:xfrm>
            <a:off x="468313" y="1916113"/>
            <a:ext cx="539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u="sng"/>
              <a:t>3. Stundentafel</a:t>
            </a:r>
          </a:p>
        </p:txBody>
      </p:sp>
      <p:pic>
        <p:nvPicPr>
          <p:cNvPr id="10248" name="Grafik 13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214313"/>
            <a:ext cx="23717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andard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844</Words>
  <Application>Microsoft Office PowerPoint</Application>
  <PresentationFormat>Bildschirmpräsentation (4:3)</PresentationFormat>
  <Paragraphs>132</Paragraphs>
  <Slides>16</Slides>
  <Notes>16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Arial</vt:lpstr>
      <vt:lpstr>Arial Narrow</vt:lpstr>
      <vt:lpstr>Times New Roman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bsoal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Berufsausbildung und  Fachhochschulreife</dc:title>
  <dc:creator>jemakoh</dc:creator>
  <cp:lastModifiedBy>Andreas Petzka</cp:lastModifiedBy>
  <cp:revision>131</cp:revision>
  <dcterms:created xsi:type="dcterms:W3CDTF">2008-07-20T13:34:46Z</dcterms:created>
  <dcterms:modified xsi:type="dcterms:W3CDTF">2020-05-25T09:05:38Z</dcterms:modified>
</cp:coreProperties>
</file>